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2"/>
  </p:notesMasterIdLst>
  <p:handoutMasterIdLst>
    <p:handoutMasterId r:id="rId53"/>
  </p:handoutMasterIdLst>
  <p:sldIdLst>
    <p:sldId id="283" r:id="rId2"/>
    <p:sldId id="284" r:id="rId3"/>
    <p:sldId id="285" r:id="rId4"/>
    <p:sldId id="286" r:id="rId5"/>
    <p:sldId id="287" r:id="rId6"/>
    <p:sldId id="462" r:id="rId7"/>
    <p:sldId id="288" r:id="rId8"/>
    <p:sldId id="290" r:id="rId9"/>
    <p:sldId id="291" r:id="rId10"/>
    <p:sldId id="292" r:id="rId11"/>
    <p:sldId id="293" r:id="rId12"/>
    <p:sldId id="294" r:id="rId13"/>
    <p:sldId id="469" r:id="rId14"/>
    <p:sldId id="295" r:id="rId15"/>
    <p:sldId id="464" r:id="rId16"/>
    <p:sldId id="465" r:id="rId17"/>
    <p:sldId id="466" r:id="rId18"/>
    <p:sldId id="467" r:id="rId19"/>
    <p:sldId id="296" r:id="rId20"/>
    <p:sldId id="297" r:id="rId21"/>
    <p:sldId id="298" r:id="rId22"/>
    <p:sldId id="299" r:id="rId23"/>
    <p:sldId id="300" r:id="rId24"/>
    <p:sldId id="301" r:id="rId25"/>
    <p:sldId id="302" r:id="rId26"/>
    <p:sldId id="303" r:id="rId27"/>
    <p:sldId id="329" r:id="rId28"/>
    <p:sldId id="330" r:id="rId29"/>
    <p:sldId id="331" r:id="rId30"/>
    <p:sldId id="332" r:id="rId31"/>
    <p:sldId id="333" r:id="rId32"/>
    <p:sldId id="334" r:id="rId33"/>
    <p:sldId id="335" r:id="rId34"/>
    <p:sldId id="336" r:id="rId35"/>
    <p:sldId id="463" r:id="rId36"/>
    <p:sldId id="470" r:id="rId37"/>
    <p:sldId id="320" r:id="rId38"/>
    <p:sldId id="321" r:id="rId39"/>
    <p:sldId id="322" r:id="rId40"/>
    <p:sldId id="323" r:id="rId41"/>
    <p:sldId id="449" r:id="rId42"/>
    <p:sldId id="450" r:id="rId43"/>
    <p:sldId id="451" r:id="rId44"/>
    <p:sldId id="452" r:id="rId45"/>
    <p:sldId id="453" r:id="rId46"/>
    <p:sldId id="454" r:id="rId47"/>
    <p:sldId id="455" r:id="rId48"/>
    <p:sldId id="457" r:id="rId49"/>
    <p:sldId id="461" r:id="rId50"/>
    <p:sldId id="460"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9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86" autoAdjust="0"/>
    <p:restoredTop sz="94660"/>
  </p:normalViewPr>
  <p:slideViewPr>
    <p:cSldViewPr snapToGrid="0" showGuides="1">
      <p:cViewPr varScale="1">
        <p:scale>
          <a:sx n="83" d="100"/>
          <a:sy n="83" d="100"/>
        </p:scale>
        <p:origin x="96" y="348"/>
      </p:cViewPr>
      <p:guideLst>
        <p:guide orient="horz" pos="1200"/>
        <p:guide pos="576"/>
      </p:guideLst>
    </p:cSldViewPr>
  </p:slideViewPr>
  <p:notesTextViewPr>
    <p:cViewPr>
      <p:scale>
        <a:sx n="1" d="1"/>
        <a:sy n="1" d="1"/>
      </p:scale>
      <p:origin x="0" y="0"/>
    </p:cViewPr>
  </p:notesTextViewPr>
  <p:sorterViewPr>
    <p:cViewPr>
      <p:scale>
        <a:sx n="100" d="100"/>
        <a:sy n="100" d="100"/>
      </p:scale>
      <p:origin x="0" y="-8226"/>
    </p:cViewPr>
  </p:sorterViewPr>
  <p:notesViewPr>
    <p:cSldViewPr snapToGrid="0" showGuides="1">
      <p:cViewPr varScale="1">
        <p:scale>
          <a:sx n="72" d="100"/>
          <a:sy n="72" d="100"/>
        </p:scale>
        <p:origin x="37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98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E2E326-0357-4EEE-8E2C-1837BA43B49A}" type="datetimeFigureOut">
              <a:rPr lang="en-US" smtClean="0"/>
              <a:t>2/16/2022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081C6C-B33E-458C-811D-0618182CA830}" type="slidenum">
              <a:rPr lang="en-US" smtClean="0"/>
              <a:t>‹#›</a:t>
            </a:fld>
            <a:endParaRPr lang="en-US"/>
          </a:p>
        </p:txBody>
      </p:sp>
    </p:spTree>
    <p:extLst>
      <p:ext uri="{BB962C8B-B14F-4D97-AF65-F5344CB8AC3E}">
        <p14:creationId xmlns:p14="http://schemas.microsoft.com/office/powerpoint/2010/main" val="264254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156005">
            <a:off x="5394960" y="1538708"/>
            <a:ext cx="7894320" cy="6219108"/>
          </a:xfrm>
          <a:prstGeom prst="rect">
            <a:avLst/>
          </a:prstGeom>
        </p:spPr>
      </p:pic>
      <p:sp>
        <p:nvSpPr>
          <p:cNvPr id="2" name="Title 1"/>
          <p:cNvSpPr>
            <a:spLocks noGrp="1"/>
          </p:cNvSpPr>
          <p:nvPr>
            <p:ph type="ctrTitle"/>
          </p:nvPr>
        </p:nvSpPr>
        <p:spPr>
          <a:xfrm>
            <a:off x="313509" y="2260662"/>
            <a:ext cx="7611291" cy="2387600"/>
          </a:xfrm>
        </p:spPr>
        <p:txBody>
          <a:bodyPr anchor="b"/>
          <a:lstStyle>
            <a:lvl1pPr algn="l">
              <a:defRPr sz="6000" b="1">
                <a:solidFill>
                  <a:srgbClr val="274975"/>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3509" y="5053109"/>
            <a:ext cx="7611291" cy="1420608"/>
          </a:xfrm>
        </p:spPr>
        <p:txBody>
          <a:bodyPr/>
          <a:lstStyle>
            <a:lvl1pPr marL="0" indent="0" algn="l">
              <a:buNone/>
              <a:defRPr sz="2400">
                <a:solidFill>
                  <a:srgbClr val="2749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09" y="332513"/>
            <a:ext cx="1543866" cy="1543866"/>
          </a:xfrm>
          <a:prstGeom prst="rect">
            <a:avLst/>
          </a:prstGeom>
        </p:spPr>
      </p:pic>
    </p:spTree>
    <p:extLst>
      <p:ext uri="{BB962C8B-B14F-4D97-AF65-F5344CB8AC3E}">
        <p14:creationId xmlns:p14="http://schemas.microsoft.com/office/powerpoint/2010/main" val="110556671"/>
      </p:ext>
    </p:extLst>
  </p:cSld>
  <p:clrMapOvr>
    <a:masterClrMapping/>
  </p:clrMapOvr>
</p:sldLayout>
</file>

<file path=ppt/slideLayouts/slideLayout10.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3714" y="4445000"/>
            <a:ext cx="2068286" cy="2413000"/>
          </a:xfrm>
          <a:prstGeom prst="rect">
            <a:avLst/>
          </a:prstGeom>
        </p:spPr>
      </p:pic>
      <p:sp>
        <p:nvSpPr>
          <p:cNvPr id="9"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140972475"/>
      </p:ext>
    </p:extLst>
  </p:cSld>
  <p:clrMapOvr>
    <a:masterClrMapping/>
  </p:clrMapOvr>
</p:sldLayout>
</file>

<file path=ppt/slideLayouts/slideLayout1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3714" y="4445000"/>
            <a:ext cx="2068286" cy="2413000"/>
          </a:xfrm>
          <a:prstGeom prst="rect">
            <a:avLst/>
          </a:prstGeom>
        </p:spPr>
      </p:pic>
      <p:sp>
        <p:nvSpPr>
          <p:cNvPr id="8"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3472309194"/>
      </p:ext>
    </p:extLst>
  </p:cSld>
  <p:clrMapOvr>
    <a:masterClrMapping/>
  </p:clrMapOvr>
</p:sldLayout>
</file>

<file path=ppt/slideLayouts/slideLayout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7360" y="4568666"/>
            <a:ext cx="2743200" cy="2437924"/>
          </a:xfrm>
          <a:prstGeom prst="rect">
            <a:avLst/>
          </a:prstGeom>
        </p:spPr>
      </p:pic>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838200" y="6388378"/>
            <a:ext cx="4114800" cy="365125"/>
          </a:xfrm>
        </p:spPr>
        <p:txBody>
          <a:bodyPr/>
          <a:lstStyle>
            <a:lvl1pPr algn="l">
              <a:defRPr sz="1000">
                <a:solidFill>
                  <a:srgbClr val="274975"/>
                </a:solidFill>
              </a:defRPr>
            </a:lvl1pPr>
          </a:lstStyle>
          <a:p>
            <a:r>
              <a:rPr lang="en-US" dirty="0" smtClean="0"/>
              <a:t>Young Conaway Stargatt &amp; Taylor, LLP ©</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
        <p:nvSpPr>
          <p:cNvPr id="7" name="Slide Number Placeholder 5"/>
          <p:cNvSpPr>
            <a:spLocks noGrp="1"/>
          </p:cNvSpPr>
          <p:nvPr>
            <p:ph type="sldNum" sz="quarter" idx="4"/>
          </p:nvPr>
        </p:nvSpPr>
        <p:spPr>
          <a:xfrm>
            <a:off x="9324033" y="6450582"/>
            <a:ext cx="2743200" cy="365125"/>
          </a:xfrm>
          <a:prstGeom prst="rect">
            <a:avLst/>
          </a:prstGeom>
        </p:spPr>
        <p:txBody>
          <a:bodyPr vert="horz" lIns="91440" tIns="45720" rIns="91440" bIns="45720" rtlCol="0" anchor="ctr"/>
          <a:lstStyle>
            <a:lvl1pPr algn="r">
              <a:defRPr sz="1200">
                <a:solidFill>
                  <a:srgbClr val="274975"/>
                </a:solidFill>
              </a:defRPr>
            </a:lvl1pPr>
          </a:lstStyle>
          <a:p>
            <a:fld id="{8F082171-9C01-4D28-BF25-1D47EE59F704}" type="slidenum">
              <a:rPr lang="en-US" smtClean="0"/>
              <a:pPr/>
              <a:t>‹#›</a:t>
            </a:fld>
            <a:endParaRPr lang="en-US" dirty="0"/>
          </a:p>
        </p:txBody>
      </p:sp>
    </p:spTree>
    <p:extLst>
      <p:ext uri="{BB962C8B-B14F-4D97-AF65-F5344CB8AC3E}">
        <p14:creationId xmlns:p14="http://schemas.microsoft.com/office/powerpoint/2010/main" val="2045920020"/>
      </p:ext>
    </p:extLst>
  </p:cSld>
  <p:clrMapOvr>
    <a:masterClrMapping/>
  </p:clrMapOvr>
</p:sldLayout>
</file>

<file path=ppt/slideLayouts/slideLayout3.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dpi="0" rotWithShape="1">
            <a:blip r:embed="rId2">
              <a:alphaModFix amt="62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304130" y="1235731"/>
            <a:ext cx="11583739" cy="2387600"/>
          </a:xfrm>
        </p:spPr>
        <p:txBody>
          <a:bodyPr anchor="b"/>
          <a:lstStyle>
            <a:lvl1pPr algn="ctr">
              <a:defRPr sz="6000" b="1">
                <a:solidFill>
                  <a:schemeClr val="bg1"/>
                </a:solidFill>
                <a:latin typeface="+mj-lt"/>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4213764867"/>
      </p:ext>
    </p:extLst>
  </p:cSld>
  <p:clrMapOvr>
    <a:masterClrMapping/>
  </p:clrMapOvr>
</p:sldLayout>
</file>

<file path=ppt/slideLayouts/slideLayout4.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7360" y="4568666"/>
            <a:ext cx="2743200" cy="2437924"/>
          </a:xfrm>
          <a:prstGeom prst="rect">
            <a:avLst/>
          </a:prstGeom>
        </p:spPr>
      </p:pic>
      <p:sp>
        <p:nvSpPr>
          <p:cNvPr id="7"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4160748897"/>
      </p:ext>
    </p:extLst>
  </p:cSld>
  <p:clrMapOvr>
    <a:masterClrMapping/>
  </p:clrMapOvr>
</p:sldLayout>
</file>

<file path=ppt/slideLayouts/slideLayout5.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7360" y="4568666"/>
            <a:ext cx="2743200" cy="2437924"/>
          </a:xfrm>
          <a:prstGeom prst="rect">
            <a:avLst/>
          </a:prstGeom>
        </p:spPr>
      </p:pic>
      <p:sp>
        <p:nvSpPr>
          <p:cNvPr id="8" name="Footer Placeholder 4"/>
          <p:cNvSpPr>
            <a:spLocks noGrp="1"/>
          </p:cNvSpPr>
          <p:nvPr>
            <p:ph type="ftr" sz="quarter" idx="11"/>
          </p:nvPr>
        </p:nvSpPr>
        <p:spPr>
          <a:xfrm>
            <a:off x="4855281"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
        <p:nvSpPr>
          <p:cNvPr id="9" name="TextBox 8"/>
          <p:cNvSpPr txBox="1"/>
          <p:nvPr userDrawn="1"/>
        </p:nvSpPr>
        <p:spPr>
          <a:xfrm>
            <a:off x="529854" y="2073355"/>
            <a:ext cx="11132288" cy="1169551"/>
          </a:xfrm>
          <a:prstGeom prst="rect">
            <a:avLst/>
          </a:prstGeom>
          <a:noFill/>
        </p:spPr>
        <p:txBody>
          <a:bodyPr wrap="square" rtlCol="0">
            <a:spAutoFit/>
          </a:bodyPr>
          <a:lstStyle/>
          <a:p>
            <a:pPr algn="ctr"/>
            <a:r>
              <a:rPr lang="en-US" sz="4000" b="1" dirty="0" smtClean="0">
                <a:solidFill>
                  <a:srgbClr val="C00000"/>
                </a:solidFill>
              </a:rPr>
              <a:t>Young Conaway Stargatt &amp; Taylor, LLP</a:t>
            </a:r>
          </a:p>
          <a:p>
            <a:pPr algn="ctr">
              <a:lnSpc>
                <a:spcPct val="150000"/>
              </a:lnSpc>
            </a:pPr>
            <a:r>
              <a:rPr lang="en-US" sz="2000" dirty="0" smtClean="0"/>
              <a:t>Rodney Square | 1000 North King Street | Wilmington, DE 19801</a:t>
            </a:r>
            <a:endParaRPr lang="en-US" sz="2000" dirty="0"/>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6537" t="16468" r="16327" b="15975"/>
          <a:stretch/>
        </p:blipFill>
        <p:spPr>
          <a:xfrm>
            <a:off x="2334047" y="4224616"/>
            <a:ext cx="876986" cy="882502"/>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54747" y="4224616"/>
            <a:ext cx="882502" cy="882502"/>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80963" y="4155480"/>
            <a:ext cx="945144" cy="942839"/>
          </a:xfrm>
          <a:prstGeom prst="rect">
            <a:avLst/>
          </a:prstGeom>
        </p:spPr>
      </p:pic>
    </p:spTree>
    <p:extLst>
      <p:ext uri="{BB962C8B-B14F-4D97-AF65-F5344CB8AC3E}">
        <p14:creationId xmlns:p14="http://schemas.microsoft.com/office/powerpoint/2010/main" val="1980148786"/>
      </p:ext>
    </p:extLst>
  </p:cSld>
  <p:clrMapOvr>
    <a:masterClrMapping/>
  </p:clrMapOvr>
</p:sldLayout>
</file>

<file path=ppt/slideLayouts/slideLayout6.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3714" y="4445000"/>
            <a:ext cx="2068286" cy="2413000"/>
          </a:xfrm>
          <a:prstGeom prst="rect">
            <a:avLst/>
          </a:prstGeom>
        </p:spPr>
      </p:pic>
      <p:sp>
        <p:nvSpPr>
          <p:cNvPr id="6"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Tree>
    <p:extLst>
      <p:ext uri="{BB962C8B-B14F-4D97-AF65-F5344CB8AC3E}">
        <p14:creationId xmlns:p14="http://schemas.microsoft.com/office/powerpoint/2010/main" val="1058236747"/>
      </p:ext>
    </p:extLst>
  </p:cSld>
  <p:clrMapOvr>
    <a:masterClrMapping/>
  </p:clrMapOvr>
</p:sldLayout>
</file>

<file path=ppt/slideLayouts/slideLayout7.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3714" y="4445000"/>
            <a:ext cx="2068286" cy="2413000"/>
          </a:xfrm>
          <a:prstGeom prst="rect">
            <a:avLst/>
          </a:prstGeom>
        </p:spPr>
      </p:pic>
      <p:sp>
        <p:nvSpPr>
          <p:cNvPr id="11"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3841650174"/>
      </p:ext>
    </p:extLst>
  </p:cSld>
  <p:clrMapOvr>
    <a:masterClrMapping/>
  </p:clrMapOvr>
</p:sldLayout>
</file>

<file path=ppt/slideLayouts/slideLayout8.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3714" y="4445000"/>
            <a:ext cx="2068286" cy="2413000"/>
          </a:xfrm>
          <a:prstGeom prst="rect">
            <a:avLst/>
          </a:prstGeom>
        </p:spPr>
      </p:pic>
      <p:sp>
        <p:nvSpPr>
          <p:cNvPr id="11"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3813593573"/>
      </p:ext>
    </p:extLst>
  </p:cSld>
  <p:clrMapOvr>
    <a:masterClrMapping/>
  </p:clrMapOvr>
</p:sldLayout>
</file>

<file path=ppt/slideLayouts/slideLayout9.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3714" y="4445000"/>
            <a:ext cx="2068286" cy="2413000"/>
          </a:xfrm>
          <a:prstGeom prst="rect">
            <a:avLst/>
          </a:prstGeom>
        </p:spPr>
      </p:pic>
      <p:sp>
        <p:nvSpPr>
          <p:cNvPr id="9" name="Footer Placeholder 4"/>
          <p:cNvSpPr>
            <a:spLocks noGrp="1"/>
          </p:cNvSpPr>
          <p:nvPr>
            <p:ph type="ftr" sz="quarter" idx="11"/>
          </p:nvPr>
        </p:nvSpPr>
        <p:spPr>
          <a:xfrm>
            <a:off x="6341536" y="6492875"/>
            <a:ext cx="4114800" cy="365125"/>
          </a:xfrm>
        </p:spPr>
        <p:txBody>
          <a:bodyPr/>
          <a:lstStyle>
            <a:lvl1pPr algn="r">
              <a:defRPr sz="1000">
                <a:solidFill>
                  <a:srgbClr val="274975"/>
                </a:solidFill>
              </a:defRPr>
            </a:lvl1pPr>
          </a:lstStyle>
          <a:p>
            <a:r>
              <a:rPr lang="en-US" dirty="0" smtClean="0"/>
              <a:t>Young Conaway Stargatt &amp; Taylor, LLP ©</a:t>
            </a:r>
            <a:endParaRPr lang="en-US"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Tree>
    <p:extLst>
      <p:ext uri="{BB962C8B-B14F-4D97-AF65-F5344CB8AC3E}">
        <p14:creationId xmlns:p14="http://schemas.microsoft.com/office/powerpoint/2010/main" val="268554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Conaway Stargatt &amp; Taylor, LLP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82171-9C01-4D28-BF25-1D47EE59F704}" type="slidenum">
              <a:rPr lang="en-US" smtClean="0"/>
              <a:t>‹#›</a:t>
            </a:fld>
            <a:endParaRPr lang="en-US"/>
          </a:p>
        </p:txBody>
      </p:sp>
    </p:spTree>
    <p:extLst>
      <p:ext uri="{BB962C8B-B14F-4D97-AF65-F5344CB8AC3E}">
        <p14:creationId xmlns:p14="http://schemas.microsoft.com/office/powerpoint/2010/main" val="199208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9" r:id="rId5"/>
    <p:sldLayoutId id="2147483655" r:id="rId6"/>
    <p:sldLayoutId id="2147483652" r:id="rId7"/>
    <p:sldLayoutId id="2147483653" r:id="rId8"/>
    <p:sldLayoutId id="2147483656" r:id="rId9"/>
    <p:sldLayoutId id="2147483657" r:id="rId10"/>
    <p:sldLayoutId id="214748365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a:xfrm>
            <a:off x="313509" y="2090057"/>
            <a:ext cx="9272618" cy="2558205"/>
          </a:xfrm>
        </p:spPr>
        <p:txBody>
          <a:bodyPr>
            <a:normAutofit/>
          </a:bodyPr>
          <a:lstStyle/>
          <a:p>
            <a:pPr>
              <a:spcBef>
                <a:spcPts val="2400"/>
              </a:spcBef>
              <a:spcAft>
                <a:spcPts val="2400"/>
              </a:spcAft>
            </a:pPr>
            <a:r>
              <a:rPr lang="en-US" sz="4000" dirty="0" smtClean="0"/>
              <a:t>Estate Planning Council of Delaware, Inc.</a:t>
            </a:r>
            <a:br>
              <a:rPr lang="en-US" sz="4000" dirty="0" smtClean="0"/>
            </a:br>
            <a:r>
              <a:rPr lang="en-US" sz="4000" dirty="0" smtClean="0"/>
              <a:t>State Income Taxation of Trusts</a:t>
            </a:r>
            <a:endParaRPr lang="en-US" sz="4800" dirty="0"/>
          </a:p>
        </p:txBody>
      </p:sp>
      <p:sp>
        <p:nvSpPr>
          <p:cNvPr id="3" name="Subtitle 2" descr="" title=""/>
          <p:cNvSpPr>
            <a:spLocks noGrp="1"/>
          </p:cNvSpPr>
          <p:nvPr>
            <p:ph type="subTitle" idx="1"/>
          </p:nvPr>
        </p:nvSpPr>
        <p:spPr/>
        <p:txBody>
          <a:bodyPr/>
          <a:lstStyle/>
          <a:p>
            <a:r>
              <a:rPr lang="en-US" sz="1800" dirty="0"/>
              <a:t>Richard W. Nenno, Esquire</a:t>
            </a:r>
            <a:br>
              <a:rPr lang="en-US" sz="1800" dirty="0"/>
            </a:br>
            <a:r>
              <a:rPr lang="en-US" sz="1800" dirty="0" smtClean="0"/>
              <a:t>Young Conaway Stargatt &amp; Taylor, LLP</a:t>
            </a:r>
            <a:endParaRPr lang="en-US" sz="1800" dirty="0"/>
          </a:p>
          <a:p>
            <a:pPr>
              <a:spcAft>
                <a:spcPts val="600"/>
              </a:spcAft>
            </a:pPr>
            <a:r>
              <a:rPr lang="en-US" sz="1800" dirty="0" smtClean="0"/>
              <a:t>March 2, 2022</a:t>
            </a:r>
            <a:br>
              <a:rPr lang="en-US" sz="1800" dirty="0" smtClean="0"/>
            </a:br>
            <a:r>
              <a:rPr lang="en-US" sz="1800" dirty="0" smtClean="0"/>
              <a:t>6:30 – 7:30 PM</a:t>
            </a:r>
            <a:endParaRPr lang="en-US" sz="1800" dirty="0"/>
          </a:p>
          <a:p>
            <a:endParaRPr lang="en-US" dirty="0"/>
          </a:p>
        </p:txBody>
      </p:sp>
    </p:spTree>
    <p:extLst>
      <p:ext uri="{BB962C8B-B14F-4D97-AF65-F5344CB8AC3E}">
        <p14:creationId xmlns:p14="http://schemas.microsoft.com/office/powerpoint/2010/main" val="489051042"/>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a:xfrm>
            <a:off x="838200" y="1858283"/>
            <a:ext cx="10515600" cy="4351338"/>
          </a:xfrm>
        </p:spPr>
        <p:txBody>
          <a:bodyPr>
            <a:normAutofit lnSpcReduction="10000"/>
          </a:bodyPr>
          <a:lstStyle/>
          <a:p>
            <a:r>
              <a:rPr lang="en-US" b="1" dirty="0">
                <a:solidFill>
                  <a:srgbClr val="C00000"/>
                </a:solidFill>
              </a:rPr>
              <a:t>Taxation of Domiciliary/Resident Trustee/Fiduciary </a:t>
            </a:r>
            <a:r>
              <a:rPr lang="en-US" dirty="0"/>
              <a:t>	</a:t>
            </a:r>
          </a:p>
          <a:p>
            <a:pPr marL="457200" lvl="1" indent="0">
              <a:buNone/>
            </a:pPr>
            <a:r>
              <a:rPr lang="en-US" b="1" dirty="0"/>
              <a:t>US Supreme Court Case</a:t>
            </a:r>
          </a:p>
          <a:p>
            <a:pPr lvl="1"/>
            <a:r>
              <a:rPr lang="en-US" u="sng" dirty="0" smtClean="0"/>
              <a:t>North </a:t>
            </a:r>
            <a:r>
              <a:rPr lang="en-US" u="sng" dirty="0"/>
              <a:t>Carolina Department of Revenue v. The Kimberley Rice </a:t>
            </a:r>
            <a:r>
              <a:rPr lang="en-US" u="sng" dirty="0" err="1"/>
              <a:t>Kaestner</a:t>
            </a:r>
            <a:r>
              <a:rPr lang="en-US" u="sng" dirty="0"/>
              <a:t/>
            </a:r>
            <a:br>
              <a:rPr lang="en-US" u="sng" dirty="0"/>
            </a:br>
            <a:r>
              <a:rPr lang="en-US" u="sng" dirty="0"/>
              <a:t>1992 Family Trust </a:t>
            </a:r>
            <a:r>
              <a:rPr lang="en-US" dirty="0"/>
              <a:t>(US 2019)</a:t>
            </a:r>
          </a:p>
          <a:p>
            <a:pPr marL="457200" lvl="1" indent="0">
              <a:buNone/>
            </a:pPr>
            <a:r>
              <a:rPr lang="en-US" b="1" dirty="0"/>
              <a:t>California Case</a:t>
            </a:r>
          </a:p>
          <a:p>
            <a:pPr lvl="1"/>
            <a:r>
              <a:rPr lang="en-US" u="sng" dirty="0" smtClean="0"/>
              <a:t>McCulloch </a:t>
            </a:r>
            <a:r>
              <a:rPr lang="en-US" u="sng" dirty="0"/>
              <a:t>v. Franchise Tax Board </a:t>
            </a:r>
            <a:r>
              <a:rPr lang="en-US" dirty="0"/>
              <a:t>(CA 1964)</a:t>
            </a:r>
          </a:p>
          <a:p>
            <a:r>
              <a:rPr lang="en-US" b="1" dirty="0">
                <a:solidFill>
                  <a:srgbClr val="C00000"/>
                </a:solidFill>
              </a:rPr>
              <a:t>Taxation of Trustee of Trust Having Domiciliary/Resident Beneficiary</a:t>
            </a:r>
          </a:p>
          <a:p>
            <a:pPr marL="457200" lvl="1" indent="0">
              <a:buNone/>
            </a:pPr>
            <a:r>
              <a:rPr lang="en-US" b="1" dirty="0"/>
              <a:t>US Supreme Court Cases</a:t>
            </a:r>
          </a:p>
          <a:p>
            <a:pPr lvl="1"/>
            <a:r>
              <a:rPr lang="en-US" u="sng" dirty="0" smtClean="0"/>
              <a:t>Brooke </a:t>
            </a:r>
            <a:r>
              <a:rPr lang="en-US" u="sng" dirty="0"/>
              <a:t>v. City of Norfolk </a:t>
            </a:r>
            <a:r>
              <a:rPr lang="en-US" dirty="0"/>
              <a:t>(1928)</a:t>
            </a:r>
          </a:p>
          <a:p>
            <a:pPr lvl="1"/>
            <a:r>
              <a:rPr lang="en-US" u="sng" dirty="0" smtClean="0"/>
              <a:t>Safe </a:t>
            </a:r>
            <a:r>
              <a:rPr lang="en-US" u="sng" dirty="0"/>
              <a:t>Deposit and Trust Co. v. Virginia </a:t>
            </a:r>
            <a:r>
              <a:rPr lang="en-US" dirty="0"/>
              <a:t>(1929)</a:t>
            </a:r>
          </a:p>
          <a:p>
            <a:pPr lvl="1"/>
            <a:r>
              <a:rPr lang="en-US" u="sng" dirty="0" smtClean="0"/>
              <a:t>North </a:t>
            </a:r>
            <a:r>
              <a:rPr lang="en-US" u="sng" dirty="0"/>
              <a:t>Carolina Department of Revenue v. The Kimberley Rice </a:t>
            </a:r>
            <a:r>
              <a:rPr lang="en-US" u="sng" dirty="0" err="1"/>
              <a:t>Kaestner</a:t>
            </a:r>
            <a:r>
              <a:rPr lang="en-US" u="sng" dirty="0"/>
              <a:t/>
            </a:r>
            <a:br>
              <a:rPr lang="en-US" u="sng" dirty="0"/>
            </a:br>
            <a:r>
              <a:rPr lang="en-US" u="sng" dirty="0"/>
              <a:t>1992 Family Trust </a:t>
            </a:r>
            <a:r>
              <a:rPr lang="en-US" dirty="0"/>
              <a:t>(US 2019)</a:t>
            </a:r>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9</a:t>
            </a:fld>
            <a:endParaRPr lang="en-US" dirty="0"/>
          </a:p>
        </p:txBody>
      </p:sp>
    </p:spTree>
    <p:extLst>
      <p:ext uri="{BB962C8B-B14F-4D97-AF65-F5344CB8AC3E}">
        <p14:creationId xmlns:p14="http://schemas.microsoft.com/office/powerpoint/2010/main" val="2544125705"/>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p:txBody>
          <a:bodyPr>
            <a:normAutofit/>
          </a:bodyPr>
          <a:lstStyle/>
          <a:p>
            <a:r>
              <a:rPr lang="en-US" b="1" dirty="0">
                <a:solidFill>
                  <a:srgbClr val="C00000"/>
                </a:solidFill>
              </a:rPr>
              <a:t>Taxation of Trustee of Trust Having Domiciliary/Resident Beneficiary (cont’d</a:t>
            </a:r>
            <a:r>
              <a:rPr lang="en-US" b="1" dirty="0" smtClean="0">
                <a:solidFill>
                  <a:srgbClr val="C00000"/>
                </a:solidFill>
              </a:rPr>
              <a:t>)</a:t>
            </a:r>
          </a:p>
          <a:p>
            <a:pPr marL="457200" lvl="1" indent="0">
              <a:buNone/>
            </a:pPr>
            <a:r>
              <a:rPr lang="en-US" b="1" dirty="0"/>
              <a:t>California Cases</a:t>
            </a:r>
          </a:p>
          <a:p>
            <a:pPr lvl="1"/>
            <a:r>
              <a:rPr lang="en-US" u="sng" dirty="0"/>
              <a:t>McCulloch v. Franchise Tax Board </a:t>
            </a:r>
            <a:r>
              <a:rPr lang="en-US" dirty="0"/>
              <a:t>(CA 1964)</a:t>
            </a:r>
          </a:p>
          <a:p>
            <a:pPr lvl="1"/>
            <a:r>
              <a:rPr lang="en-US" u="sng" dirty="0"/>
              <a:t>In the Matter of the Appeal of the First National Bank of Chicago</a:t>
            </a:r>
            <a:r>
              <a:rPr lang="en-US" dirty="0"/>
              <a:t> (CA 1964)</a:t>
            </a:r>
          </a:p>
          <a:p>
            <a:pPr lvl="1"/>
            <a:r>
              <a:rPr lang="en-US" u="sng" dirty="0"/>
              <a:t>In the Matter of the Appeal of C. </a:t>
            </a:r>
            <a:r>
              <a:rPr lang="en-US" u="sng" dirty="0" err="1"/>
              <a:t>Pardee</a:t>
            </a:r>
            <a:r>
              <a:rPr lang="en-US" u="sng" dirty="0"/>
              <a:t> Erdman </a:t>
            </a:r>
            <a:r>
              <a:rPr lang="en-US" dirty="0"/>
              <a:t>(CA 1970</a:t>
            </a:r>
            <a:r>
              <a:rPr lang="en-US" dirty="0" smtClean="0"/>
              <a:t>)</a:t>
            </a:r>
            <a:endParaRPr lang="en-US" b="1" dirty="0" smtClean="0">
              <a:solidFill>
                <a:srgbClr val="C00000"/>
              </a:solidFill>
            </a:endParaRPr>
          </a:p>
          <a:p>
            <a:r>
              <a:rPr lang="en-US" b="1" u="sng" dirty="0" smtClean="0">
                <a:solidFill>
                  <a:srgbClr val="C00000"/>
                </a:solidFill>
              </a:rPr>
              <a:t>North Carolina Department of Revenue v. The Kimberley Rice </a:t>
            </a:r>
            <a:r>
              <a:rPr lang="en-US" b="1" u="sng" dirty="0" err="1" smtClean="0">
                <a:solidFill>
                  <a:srgbClr val="C00000"/>
                </a:solidFill>
              </a:rPr>
              <a:t>Kaestner</a:t>
            </a:r>
            <a:r>
              <a:rPr lang="en-US" b="1" u="sng" dirty="0" smtClean="0">
                <a:solidFill>
                  <a:srgbClr val="C00000"/>
                </a:solidFill>
              </a:rPr>
              <a:t> 1992 Family Trust </a:t>
            </a:r>
            <a:r>
              <a:rPr lang="en-US" b="1" dirty="0" smtClean="0">
                <a:solidFill>
                  <a:srgbClr val="C00000"/>
                </a:solidFill>
              </a:rPr>
              <a:t>(US 2019)</a:t>
            </a:r>
            <a:endParaRPr lang="en-US" dirty="0"/>
          </a:p>
          <a:p>
            <a:endParaRPr lang="en-US" b="1" dirty="0">
              <a:solidFill>
                <a:srgbClr val="C00000"/>
              </a:solidFill>
            </a:endParaRPr>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10</a:t>
            </a:fld>
            <a:endParaRPr lang="en-US" dirty="0"/>
          </a:p>
        </p:txBody>
      </p:sp>
    </p:spTree>
    <p:extLst>
      <p:ext uri="{BB962C8B-B14F-4D97-AF65-F5344CB8AC3E}">
        <p14:creationId xmlns:p14="http://schemas.microsoft.com/office/powerpoint/2010/main" val="2039039058"/>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a:xfrm>
            <a:off x="838200" y="1665205"/>
            <a:ext cx="11129682" cy="4351338"/>
          </a:xfrm>
        </p:spPr>
        <p:txBody>
          <a:bodyPr>
            <a:normAutofit fontScale="92500" lnSpcReduction="10000"/>
          </a:bodyPr>
          <a:lstStyle/>
          <a:p>
            <a:r>
              <a:rPr lang="en-US" b="1" dirty="0">
                <a:solidFill>
                  <a:srgbClr val="C00000"/>
                </a:solidFill>
              </a:rPr>
              <a:t>US Due Process Clause </a:t>
            </a:r>
          </a:p>
          <a:p>
            <a:pPr lvl="1"/>
            <a:r>
              <a:rPr lang="en-US" dirty="0" smtClean="0"/>
              <a:t>Taxing State Must Prove</a:t>
            </a:r>
          </a:p>
          <a:p>
            <a:pPr lvl="2"/>
            <a:r>
              <a:rPr lang="en-US" dirty="0" smtClean="0"/>
              <a:t>Trustee has some definite link, some minimum connection, with taxing state; and</a:t>
            </a:r>
          </a:p>
          <a:p>
            <a:pPr lvl="2"/>
            <a:r>
              <a:rPr lang="en-US" dirty="0" smtClean="0"/>
              <a:t>Income </a:t>
            </a:r>
            <a:r>
              <a:rPr lang="en-US" dirty="0"/>
              <a:t>attributed to state must be rationally related to values connected with taxing state</a:t>
            </a:r>
          </a:p>
          <a:p>
            <a:pPr lvl="1"/>
            <a:r>
              <a:rPr lang="en-US" dirty="0"/>
              <a:t>Physical presence in taxing state not required</a:t>
            </a:r>
          </a:p>
          <a:p>
            <a:pPr lvl="1"/>
            <a:r>
              <a:rPr lang="en-US" dirty="0"/>
              <a:t>Unsettled whether </a:t>
            </a:r>
            <a:r>
              <a:rPr lang="en-US" dirty="0" err="1"/>
              <a:t>nonstatutory</a:t>
            </a:r>
            <a:r>
              <a:rPr lang="en-US" dirty="0"/>
              <a:t> connections must be considered </a:t>
            </a:r>
          </a:p>
          <a:p>
            <a:r>
              <a:rPr lang="en-US" b="1" dirty="0">
                <a:solidFill>
                  <a:srgbClr val="C00000"/>
                </a:solidFill>
              </a:rPr>
              <a:t>US Dormant Commerce Clause </a:t>
            </a:r>
          </a:p>
          <a:p>
            <a:pPr lvl="1"/>
            <a:r>
              <a:rPr lang="en-US" dirty="0" smtClean="0"/>
              <a:t>Taxing State Must Prove</a:t>
            </a:r>
          </a:p>
          <a:p>
            <a:pPr lvl="2"/>
            <a:r>
              <a:rPr lang="en-US" dirty="0" smtClean="0"/>
              <a:t>Trustee has substantial nexus with taxing state — physical presence not required; and  </a:t>
            </a:r>
          </a:p>
          <a:p>
            <a:pPr lvl="2"/>
            <a:r>
              <a:rPr lang="en-US" dirty="0" smtClean="0"/>
              <a:t>Tax </a:t>
            </a:r>
            <a:r>
              <a:rPr lang="en-US" dirty="0"/>
              <a:t>must be fairly apportioned — must be internally and externally consistent; and </a:t>
            </a:r>
          </a:p>
          <a:p>
            <a:pPr lvl="2"/>
            <a:r>
              <a:rPr lang="en-US" dirty="0"/>
              <a:t>Tax must be fairly related to services provided by taxing state; and</a:t>
            </a:r>
          </a:p>
          <a:p>
            <a:pPr lvl="2"/>
            <a:r>
              <a:rPr lang="en-US" dirty="0"/>
              <a:t>Tax must not discriminate against interstate commerce</a:t>
            </a:r>
          </a:p>
          <a:p>
            <a:r>
              <a:rPr lang="en-US" b="1" dirty="0">
                <a:solidFill>
                  <a:srgbClr val="C00000"/>
                </a:solidFill>
              </a:rPr>
              <a:t>Taxing State Will Have Difficult Burden in Many Cases</a:t>
            </a:r>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11</a:t>
            </a:fld>
            <a:endParaRPr lang="en-US" dirty="0"/>
          </a:p>
        </p:txBody>
      </p:sp>
    </p:spTree>
    <p:extLst>
      <p:ext uri="{BB962C8B-B14F-4D97-AF65-F5344CB8AC3E}">
        <p14:creationId xmlns:p14="http://schemas.microsoft.com/office/powerpoint/2010/main" val="3991357928"/>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a:xfrm>
            <a:off x="838200" y="1595755"/>
            <a:ext cx="11129682" cy="4351338"/>
          </a:xfrm>
        </p:spPr>
        <p:txBody>
          <a:bodyPr>
            <a:normAutofit fontScale="92500" lnSpcReduction="20000"/>
          </a:bodyPr>
          <a:lstStyle/>
          <a:p>
            <a:r>
              <a:rPr lang="en-US" b="1" u="sng" dirty="0" err="1" smtClean="0">
                <a:solidFill>
                  <a:srgbClr val="C00000"/>
                </a:solidFill>
              </a:rPr>
              <a:t>Zilka</a:t>
            </a:r>
            <a:r>
              <a:rPr lang="en-US" b="1" u="sng" dirty="0" smtClean="0">
                <a:solidFill>
                  <a:srgbClr val="C00000"/>
                </a:solidFill>
              </a:rPr>
              <a:t> v. Tax Review Board City of Philadelphia</a:t>
            </a:r>
            <a:r>
              <a:rPr lang="en-US" b="1" dirty="0" smtClean="0">
                <a:solidFill>
                  <a:srgbClr val="C00000"/>
                </a:solidFill>
              </a:rPr>
              <a:t>, 2022 WL 67789 (Pa. </a:t>
            </a:r>
            <a:r>
              <a:rPr lang="en-US" b="1" dirty="0" err="1" smtClean="0">
                <a:solidFill>
                  <a:srgbClr val="C00000"/>
                </a:solidFill>
              </a:rPr>
              <a:t>Commw</a:t>
            </a:r>
            <a:r>
              <a:rPr lang="en-US" b="1" dirty="0" smtClean="0">
                <a:solidFill>
                  <a:srgbClr val="C00000"/>
                </a:solidFill>
              </a:rPr>
              <a:t>. Ct. Jan. 7, 2022)</a:t>
            </a:r>
            <a:endParaRPr lang="en-US" b="1" dirty="0">
              <a:solidFill>
                <a:srgbClr val="C00000"/>
              </a:solidFill>
            </a:endParaRPr>
          </a:p>
          <a:p>
            <a:pPr lvl="1"/>
            <a:r>
              <a:rPr lang="en-US" sz="2100" dirty="0" smtClean="0"/>
              <a:t>Taxpayer lived in Philadelphia and worked in Wilmington 2013-2016</a:t>
            </a:r>
          </a:p>
          <a:p>
            <a:pPr lvl="1"/>
            <a:r>
              <a:rPr lang="en-US" sz="2100" dirty="0" smtClean="0"/>
              <a:t>Taxpayer had to be concerned about:</a:t>
            </a:r>
          </a:p>
          <a:p>
            <a:pPr lvl="2"/>
            <a:r>
              <a:rPr lang="en-US" sz="1900" dirty="0" smtClean="0"/>
              <a:t>Philadelphia wage tax 3.92%</a:t>
            </a:r>
          </a:p>
          <a:p>
            <a:pPr lvl="2"/>
            <a:r>
              <a:rPr lang="en-US" sz="1900" dirty="0" smtClean="0"/>
              <a:t>Wilmington wage tax 1.25%</a:t>
            </a:r>
          </a:p>
          <a:p>
            <a:pPr lvl="2"/>
            <a:r>
              <a:rPr lang="en-US" sz="1900" dirty="0" smtClean="0"/>
              <a:t>PA income tax 3.07%</a:t>
            </a:r>
          </a:p>
          <a:p>
            <a:pPr lvl="2"/>
            <a:r>
              <a:rPr lang="en-US" sz="1900" dirty="0" smtClean="0"/>
              <a:t>DE income tax 5.00%</a:t>
            </a:r>
          </a:p>
          <a:p>
            <a:pPr lvl="1"/>
            <a:r>
              <a:rPr lang="en-US" sz="2100" dirty="0" smtClean="0"/>
              <a:t>Taxpayer reduced her PA income tax by her DE income tax leaving a 1.93% DE income tax excess</a:t>
            </a:r>
          </a:p>
          <a:p>
            <a:pPr lvl="1"/>
            <a:r>
              <a:rPr lang="en-US" sz="2100" dirty="0" smtClean="0"/>
              <a:t>Taxpayer reduced her Philadelphia wage tax by her Wilmington wage tax leaving a 2.67% Philadelphia wage tax balance</a:t>
            </a:r>
          </a:p>
          <a:p>
            <a:pPr lvl="1"/>
            <a:r>
              <a:rPr lang="en-US" sz="2100" dirty="0" smtClean="0"/>
              <a:t>Taxpayer sought to reduce the Philadelphia wage tax balance by the DE income tax excess</a:t>
            </a:r>
          </a:p>
          <a:p>
            <a:pPr lvl="1"/>
            <a:r>
              <a:rPr lang="en-US" sz="2100" dirty="0" smtClean="0"/>
              <a:t>PA Commonwealth Court held that denial of that reduction was not double taxation </a:t>
            </a:r>
            <a:br>
              <a:rPr lang="en-US" sz="2100" dirty="0" smtClean="0"/>
            </a:br>
            <a:r>
              <a:rPr lang="en-US" sz="2100" dirty="0" smtClean="0"/>
              <a:t>in violation of dormant Commerce Clause</a:t>
            </a:r>
          </a:p>
          <a:p>
            <a:pPr lvl="1"/>
            <a:r>
              <a:rPr lang="en-US" sz="2000" dirty="0"/>
              <a:t>“[T]he Pennsylvania Commonwealth Court’s analysis in </a:t>
            </a:r>
            <a:r>
              <a:rPr lang="en-US" sz="2000" u="sng" dirty="0" err="1"/>
              <a:t>Zilka</a:t>
            </a:r>
            <a:r>
              <a:rPr lang="en-US" sz="2000" dirty="0"/>
              <a:t> is fundamentally flawed </a:t>
            </a:r>
            <a:r>
              <a:rPr lang="en-US" sz="2000" dirty="0" smtClean="0"/>
              <a:t/>
            </a:r>
            <a:br>
              <a:rPr lang="en-US" sz="2000" dirty="0" smtClean="0"/>
            </a:br>
            <a:r>
              <a:rPr lang="en-US" sz="2000" dirty="0" smtClean="0"/>
              <a:t>because </a:t>
            </a:r>
            <a:r>
              <a:rPr lang="en-US" sz="2000" dirty="0"/>
              <a:t>it fails to examine the constitutional issues,” </a:t>
            </a:r>
            <a:r>
              <a:rPr lang="en-US" sz="2000" dirty="0" err="1"/>
              <a:t>Hellerstein</a:t>
            </a:r>
            <a:r>
              <a:rPr lang="en-US" sz="2000" dirty="0"/>
              <a:t>, 103 Tax Notes </a:t>
            </a:r>
            <a:r>
              <a:rPr lang="en-US" sz="2000" dirty="0" smtClean="0"/>
              <a:t/>
            </a:r>
            <a:br>
              <a:rPr lang="en-US" sz="2000" dirty="0" smtClean="0"/>
            </a:br>
            <a:r>
              <a:rPr lang="en-US" sz="2000" dirty="0" smtClean="0"/>
              <a:t>State </a:t>
            </a:r>
            <a:r>
              <a:rPr lang="en-US" sz="2000" dirty="0"/>
              <a:t>743, 755 (Feb 14, 2022</a:t>
            </a:r>
            <a:r>
              <a:rPr lang="en-US" sz="2000" dirty="0" smtClean="0"/>
              <a:t>)</a:t>
            </a:r>
            <a:endParaRPr lang="en-US" sz="2000" dirty="0"/>
          </a:p>
          <a:p>
            <a:pPr lvl="1"/>
            <a:endParaRPr lang="en-US" sz="2100" dirty="0" smtClean="0"/>
          </a:p>
          <a:p>
            <a:pPr lvl="1"/>
            <a:endParaRPr lang="en-US" sz="2100" dirty="0" smtClean="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12</a:t>
            </a:fld>
            <a:endParaRPr lang="en-US" dirty="0"/>
          </a:p>
        </p:txBody>
      </p:sp>
    </p:spTree>
    <p:extLst>
      <p:ext uri="{BB962C8B-B14F-4D97-AF65-F5344CB8AC3E}">
        <p14:creationId xmlns:p14="http://schemas.microsoft.com/office/powerpoint/2010/main" val="2943205431"/>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p:txBody>
          <a:bodyPr>
            <a:normAutofit/>
          </a:bodyPr>
          <a:lstStyle/>
          <a:p>
            <a:r>
              <a:rPr lang="en-US" b="1" dirty="0" smtClean="0">
                <a:solidFill>
                  <a:srgbClr val="C00000"/>
                </a:solidFill>
              </a:rPr>
              <a:t>DE Incomplete </a:t>
            </a:r>
            <a:r>
              <a:rPr lang="en-US" b="1" dirty="0">
                <a:solidFill>
                  <a:srgbClr val="C00000"/>
                </a:solidFill>
              </a:rPr>
              <a:t>Gift </a:t>
            </a:r>
            <a:r>
              <a:rPr lang="en-US" b="1" dirty="0" err="1">
                <a:solidFill>
                  <a:srgbClr val="C00000"/>
                </a:solidFill>
              </a:rPr>
              <a:t>Nongrantor</a:t>
            </a:r>
            <a:r>
              <a:rPr lang="en-US" b="1" dirty="0">
                <a:solidFill>
                  <a:srgbClr val="C00000"/>
                </a:solidFill>
              </a:rPr>
              <a:t> Trust </a:t>
            </a:r>
            <a:r>
              <a:rPr lang="en-US" b="1" dirty="0" smtClean="0">
                <a:solidFill>
                  <a:srgbClr val="C00000"/>
                </a:solidFill>
              </a:rPr>
              <a:t>(DING Trust)</a:t>
            </a:r>
          </a:p>
          <a:p>
            <a:pPr lvl="1"/>
            <a:r>
              <a:rPr lang="en-US" dirty="0" smtClean="0"/>
              <a:t>Trustor </a:t>
            </a:r>
            <a:r>
              <a:rPr lang="en-US" dirty="0"/>
              <a:t>establishes </a:t>
            </a:r>
            <a:r>
              <a:rPr lang="en-US" dirty="0" smtClean="0"/>
              <a:t>DE </a:t>
            </a:r>
            <a:r>
              <a:rPr lang="en-US" dirty="0"/>
              <a:t>APT</a:t>
            </a:r>
          </a:p>
          <a:p>
            <a:pPr lvl="2"/>
            <a:r>
              <a:rPr lang="en-US" dirty="0"/>
              <a:t>Goals</a:t>
            </a:r>
          </a:p>
          <a:p>
            <a:pPr lvl="3"/>
            <a:r>
              <a:rPr lang="en-US" dirty="0"/>
              <a:t>Transfers will be incomplete gifts</a:t>
            </a:r>
          </a:p>
          <a:p>
            <a:pPr lvl="3"/>
            <a:r>
              <a:rPr lang="en-US" dirty="0"/>
              <a:t>Trust will be </a:t>
            </a:r>
            <a:r>
              <a:rPr lang="en-US" dirty="0" err="1"/>
              <a:t>nongrantor</a:t>
            </a:r>
            <a:r>
              <a:rPr lang="en-US" dirty="0"/>
              <a:t> trust</a:t>
            </a:r>
          </a:p>
          <a:p>
            <a:pPr lvl="2"/>
            <a:r>
              <a:rPr lang="en-US" dirty="0"/>
              <a:t>Trustor might later be able to get tax-free distributions</a:t>
            </a:r>
          </a:p>
          <a:p>
            <a:pPr lvl="2"/>
            <a:r>
              <a:rPr lang="en-US" dirty="0"/>
              <a:t>NY treats </a:t>
            </a:r>
            <a:r>
              <a:rPr lang="en-US" dirty="0" smtClean="0"/>
              <a:t>DING </a:t>
            </a:r>
            <a:r>
              <a:rPr lang="en-US" dirty="0"/>
              <a:t>Trust as grantor trust</a:t>
            </a:r>
          </a:p>
          <a:p>
            <a:pPr lvl="2"/>
            <a:r>
              <a:rPr lang="en-US" dirty="0"/>
              <a:t>CA proposal to treat </a:t>
            </a:r>
            <a:r>
              <a:rPr lang="en-US" dirty="0" smtClean="0"/>
              <a:t>DING </a:t>
            </a:r>
            <a:r>
              <a:rPr lang="en-US" dirty="0"/>
              <a:t>Trust as grantor trust in 2022</a:t>
            </a:r>
          </a:p>
          <a:p>
            <a:pPr lvl="2"/>
            <a:r>
              <a:rPr lang="en-US" dirty="0"/>
              <a:t>Recent article questions tax </a:t>
            </a:r>
            <a:r>
              <a:rPr lang="en-US" dirty="0" smtClean="0"/>
              <a:t>consequences  ̶̶  </a:t>
            </a:r>
            <a:r>
              <a:rPr lang="en-US" dirty="0" err="1" smtClean="0"/>
              <a:t>McCouch</a:t>
            </a:r>
            <a:r>
              <a:rPr lang="en-US" dirty="0"/>
              <a:t>, 39 Va. Tax Rev. 419 (Spring 2020</a:t>
            </a:r>
            <a:r>
              <a:rPr lang="en-US" dirty="0" smtClean="0"/>
              <a:t>)</a:t>
            </a:r>
            <a:endParaRPr lang="en-US" dirty="0"/>
          </a:p>
          <a:p>
            <a:pPr lvl="2"/>
            <a:r>
              <a:rPr lang="en-US" dirty="0"/>
              <a:t>IRS has suspended issuing </a:t>
            </a:r>
            <a:r>
              <a:rPr lang="en-US" dirty="0" smtClean="0"/>
              <a:t>rulings</a:t>
            </a:r>
          </a:p>
          <a:p>
            <a:pPr lvl="3"/>
            <a:r>
              <a:rPr lang="en-US" sz="2000" dirty="0" smtClean="0"/>
              <a:t>Rev Proc. 2021-3 </a:t>
            </a:r>
            <a:r>
              <a:rPr lang="en-US" sz="2000" dirty="0" smtClean="0">
                <a:cs typeface="Arial" panose="020B0604020202020204" pitchFamily="34" charset="0"/>
              </a:rPr>
              <a:t>§§ 5.01 (9), (15), (17)</a:t>
            </a:r>
          </a:p>
          <a:p>
            <a:pPr lvl="3"/>
            <a:r>
              <a:rPr lang="en-US" sz="2000" dirty="0"/>
              <a:t>Rev Proc. </a:t>
            </a:r>
            <a:r>
              <a:rPr lang="en-US" sz="2000" dirty="0" smtClean="0"/>
              <a:t>2022-3 </a:t>
            </a:r>
            <a:r>
              <a:rPr lang="en-US" sz="2000" dirty="0">
                <a:cs typeface="Arial" panose="020B0604020202020204" pitchFamily="34" charset="0"/>
              </a:rPr>
              <a:t>§§ 5.01 (9), (15), (</a:t>
            </a:r>
            <a:r>
              <a:rPr lang="en-US" sz="2000" dirty="0" smtClean="0">
                <a:cs typeface="Arial" panose="020B0604020202020204" pitchFamily="34" charset="0"/>
              </a:rPr>
              <a:t>18), (19)</a:t>
            </a:r>
            <a:endParaRPr lang="en-US" sz="2000"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13</a:t>
            </a:fld>
            <a:endParaRPr lang="en-US" dirty="0"/>
          </a:p>
        </p:txBody>
      </p:sp>
    </p:spTree>
    <p:extLst>
      <p:ext uri="{BB962C8B-B14F-4D97-AF65-F5344CB8AC3E}">
        <p14:creationId xmlns:p14="http://schemas.microsoft.com/office/powerpoint/2010/main" val="496213970"/>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Delaware</a:t>
            </a:r>
            <a:r>
              <a:rPr lang="en-US" dirty="0">
                <a:solidFill>
                  <a:srgbClr val="C00000"/>
                </a:solidFill>
              </a:rPr>
              <a:t> (Delaware Personal Income Tax) </a:t>
            </a:r>
          </a:p>
          <a:p>
            <a:pPr lvl="1"/>
            <a:r>
              <a:rPr lang="en-US" dirty="0" smtClean="0"/>
              <a:t>Filing </a:t>
            </a:r>
            <a:r>
              <a:rPr lang="en-US" dirty="0"/>
              <a:t>Requirement</a:t>
            </a:r>
          </a:p>
          <a:p>
            <a:pPr lvl="1"/>
            <a:r>
              <a:rPr lang="en-US" dirty="0"/>
              <a:t>Grantor-Trust Rules</a:t>
            </a:r>
          </a:p>
          <a:p>
            <a:pPr lvl="1"/>
            <a:r>
              <a:rPr lang="en-US" dirty="0"/>
              <a:t>Distribution Deduction</a:t>
            </a:r>
          </a:p>
          <a:p>
            <a:pPr lvl="1"/>
            <a:r>
              <a:rPr lang="en-US" dirty="0"/>
              <a:t>Tax Rates: Up to 6.60% over $60,000</a:t>
            </a:r>
          </a:p>
          <a:p>
            <a:pPr lvl="1"/>
            <a:r>
              <a:rPr lang="en-US" dirty="0"/>
              <a:t>Resident Trust</a:t>
            </a:r>
          </a:p>
          <a:p>
            <a:pPr lvl="2"/>
            <a:r>
              <a:rPr lang="en-US" dirty="0"/>
              <a:t>Trust created by DE testator (domiciliary)</a:t>
            </a:r>
          </a:p>
          <a:p>
            <a:pPr lvl="2"/>
            <a:r>
              <a:rPr lang="en-US" dirty="0"/>
              <a:t>Trust created by DE trustor (domiciliary)</a:t>
            </a:r>
          </a:p>
          <a:p>
            <a:pPr lvl="2"/>
            <a:r>
              <a:rPr lang="en-US" dirty="0"/>
              <a:t>Trust having DE trustee (resident)</a:t>
            </a:r>
          </a:p>
          <a:p>
            <a:pPr lvl="1"/>
            <a:r>
              <a:rPr lang="en-US" dirty="0"/>
              <a:t>Resident Individual	</a:t>
            </a:r>
          </a:p>
          <a:p>
            <a:pPr lvl="2"/>
            <a:r>
              <a:rPr lang="en-US" dirty="0"/>
              <a:t>Domiciliary</a:t>
            </a:r>
          </a:p>
          <a:p>
            <a:pPr lvl="2"/>
            <a:r>
              <a:rPr lang="en-US" dirty="0"/>
              <a:t>Place of abode plus more than 183 days in </a:t>
            </a:r>
            <a:r>
              <a:rPr lang="en-US" dirty="0" smtClean="0"/>
              <a:t>DE</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14</a:t>
            </a:fld>
            <a:endParaRPr lang="en-US" dirty="0"/>
          </a:p>
        </p:txBody>
      </p:sp>
    </p:spTree>
    <p:extLst>
      <p:ext uri="{BB962C8B-B14F-4D97-AF65-F5344CB8AC3E}">
        <p14:creationId xmlns:p14="http://schemas.microsoft.com/office/powerpoint/2010/main" val="1838021408"/>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Delaware</a:t>
            </a:r>
            <a:r>
              <a:rPr lang="en-US" dirty="0">
                <a:solidFill>
                  <a:srgbClr val="C00000"/>
                </a:solidFill>
              </a:rPr>
              <a:t> (continued)</a:t>
            </a:r>
          </a:p>
          <a:p>
            <a:pPr lvl="1"/>
            <a:r>
              <a:rPr lang="en-US" dirty="0"/>
              <a:t>Nonresident Trust: Trust not Resident Trust</a:t>
            </a:r>
          </a:p>
          <a:p>
            <a:pPr lvl="1"/>
            <a:r>
              <a:rPr lang="en-US" dirty="0"/>
              <a:t>Taxation of Trust</a:t>
            </a:r>
          </a:p>
          <a:p>
            <a:pPr lvl="2"/>
            <a:r>
              <a:rPr lang="en-US" dirty="0"/>
              <a:t>Resident Trust</a:t>
            </a:r>
          </a:p>
          <a:p>
            <a:pPr lvl="3"/>
            <a:r>
              <a:rPr lang="en-US" dirty="0"/>
              <a:t>Taxed on all DE taxable income</a:t>
            </a:r>
          </a:p>
          <a:p>
            <a:pPr lvl="3"/>
            <a:r>
              <a:rPr lang="en-US" dirty="0"/>
              <a:t>Nonresident beneficiary deduction: Future beneficiary usually </a:t>
            </a:r>
            <a:br>
              <a:rPr lang="en-US" dirty="0"/>
            </a:br>
            <a:r>
              <a:rPr lang="en-US" dirty="0"/>
              <a:t>treated as nonresident</a:t>
            </a:r>
          </a:p>
          <a:p>
            <a:pPr lvl="1"/>
            <a:r>
              <a:rPr lang="en-US" dirty="0"/>
              <a:t>Nonresident Trust: Taxed on DE source income</a:t>
            </a:r>
          </a:p>
          <a:p>
            <a:pPr lvl="1"/>
            <a:r>
              <a:rPr lang="en-US" dirty="0"/>
              <a:t>Estimated Payments: Required</a:t>
            </a:r>
          </a:p>
          <a:p>
            <a:pPr lvl="1"/>
            <a:r>
              <a:rPr lang="en-US" dirty="0"/>
              <a:t>CRT: Not taxed at trust level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15</a:t>
            </a:fld>
            <a:endParaRPr lang="en-US" dirty="0"/>
          </a:p>
        </p:txBody>
      </p:sp>
    </p:spTree>
    <p:extLst>
      <p:ext uri="{BB962C8B-B14F-4D97-AF65-F5344CB8AC3E}">
        <p14:creationId xmlns:p14="http://schemas.microsoft.com/office/powerpoint/2010/main" val="2498589879"/>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Delaware</a:t>
            </a:r>
            <a:r>
              <a:rPr lang="en-US" dirty="0">
                <a:solidFill>
                  <a:srgbClr val="C00000"/>
                </a:solidFill>
              </a:rPr>
              <a:t> (continued)</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Available</a:t>
            </a:r>
          </a:p>
          <a:p>
            <a:pPr lvl="1"/>
            <a:r>
              <a:rPr lang="en-US" dirty="0"/>
              <a:t>Planning</a:t>
            </a:r>
          </a:p>
          <a:p>
            <a:pPr lvl="2"/>
            <a:r>
              <a:rPr lang="en-US" dirty="0"/>
              <a:t>Domiciliary testator/trustor</a:t>
            </a:r>
          </a:p>
          <a:p>
            <a:pPr lvl="2"/>
            <a:r>
              <a:rPr lang="en-US" dirty="0" err="1"/>
              <a:t>Nondomiciliary</a:t>
            </a:r>
            <a:r>
              <a:rPr lang="en-US" dirty="0"/>
              <a:t> testator/trustor 	</a:t>
            </a:r>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16</a:t>
            </a:fld>
            <a:endParaRPr lang="en-US" dirty="0"/>
          </a:p>
        </p:txBody>
      </p:sp>
      <p:pic>
        <p:nvPicPr>
          <p:cNvPr id="6" name="Picture 5" descr="" title="">
            <a:extLst>
              <a:ext uri="{FF2B5EF4-FFF2-40B4-BE49-F238E27FC236}">
                <a16:creationId xmlns:a16="http://schemas.microsoft.com/office/drawing/2014/main" id="{E7E5A2E1-8D12-4DA6-95A4-E8B96548CD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38" t="10767" b="5689"/>
          <a:stretch/>
        </p:blipFill>
        <p:spPr>
          <a:xfrm>
            <a:off x="7221896" y="1646238"/>
            <a:ext cx="2777407" cy="3420420"/>
          </a:xfrm>
          <a:prstGeom prst="rect">
            <a:avLst/>
          </a:prstGeom>
        </p:spPr>
      </p:pic>
    </p:spTree>
    <p:extLst>
      <p:ext uri="{BB962C8B-B14F-4D97-AF65-F5344CB8AC3E}">
        <p14:creationId xmlns:p14="http://schemas.microsoft.com/office/powerpoint/2010/main" val="148744837"/>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Delaware</a:t>
            </a:r>
            <a:r>
              <a:rPr lang="en-US" dirty="0">
                <a:solidFill>
                  <a:srgbClr val="C00000"/>
                </a:solidFill>
              </a:rPr>
              <a:t> (continued)</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$64,977</a:t>
            </a:r>
          </a:p>
          <a:p>
            <a:pPr lvl="2"/>
            <a:r>
              <a:rPr lang="en-US" dirty="0"/>
              <a:t>Including in DNI for DE beneficiary costs $</a:t>
            </a:r>
            <a:r>
              <a:rPr lang="en-US" dirty="0" smtClean="0"/>
              <a:t>30,274</a:t>
            </a:r>
            <a:r>
              <a:rPr lang="en-US" dirty="0"/>
              <a:t>		</a:t>
            </a:r>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17</a:t>
            </a:fld>
            <a:endParaRPr lang="en-US" dirty="0"/>
          </a:p>
        </p:txBody>
      </p:sp>
    </p:spTree>
    <p:extLst>
      <p:ext uri="{BB962C8B-B14F-4D97-AF65-F5344CB8AC3E}">
        <p14:creationId xmlns:p14="http://schemas.microsoft.com/office/powerpoint/2010/main" val="2899682707"/>
      </p:ext>
    </p:extLst>
  </p:cSld>
  <p:clrMapOvr>
    <a:masterClrMapping/>
  </p:clrMapOvr>
</p:sld>
</file>

<file path=ppt/slides/slide1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a:t>
            </a:r>
            <a:r>
              <a:rPr lang="en-US" dirty="0" smtClean="0"/>
              <a:t>? </a:t>
            </a:r>
            <a:r>
              <a:rPr lang="en-US" sz="2800" i="1" dirty="0"/>
              <a:t>(Continued)</a:t>
            </a:r>
            <a:endParaRPr lang="en-US" sz="2800" dirty="0"/>
          </a:p>
        </p:txBody>
      </p:sp>
      <p:sp>
        <p:nvSpPr>
          <p:cNvPr id="3" name="Content Placeholder 2" descr="" title=""/>
          <p:cNvSpPr>
            <a:spLocks noGrp="1"/>
          </p:cNvSpPr>
          <p:nvPr>
            <p:ph idx="1"/>
          </p:nvPr>
        </p:nvSpPr>
        <p:spPr>
          <a:xfrm>
            <a:off x="838200" y="1858283"/>
            <a:ext cx="10515600" cy="4351338"/>
          </a:xfrm>
        </p:spPr>
        <p:txBody>
          <a:bodyPr>
            <a:normAutofit lnSpcReduction="10000"/>
          </a:bodyPr>
          <a:lstStyle/>
          <a:p>
            <a:r>
              <a:rPr lang="en-US" b="1" dirty="0">
                <a:solidFill>
                  <a:srgbClr val="C00000"/>
                </a:solidFill>
              </a:rPr>
              <a:t>New York State </a:t>
            </a:r>
            <a:r>
              <a:rPr lang="en-US" dirty="0">
                <a:solidFill>
                  <a:srgbClr val="C00000"/>
                </a:solidFill>
              </a:rPr>
              <a:t>(New York State Personal Income Tax</a:t>
            </a:r>
            <a:r>
              <a:rPr lang="en-US" dirty="0" smtClean="0">
                <a:solidFill>
                  <a:srgbClr val="C00000"/>
                </a:solidFill>
              </a:rPr>
              <a:t>) </a:t>
            </a:r>
            <a:endParaRPr lang="en-US" dirty="0">
              <a:solidFill>
                <a:srgbClr val="C00000"/>
              </a:solidFill>
            </a:endParaRPr>
          </a:p>
          <a:p>
            <a:pPr lvl="1"/>
            <a:r>
              <a:rPr lang="en-US" dirty="0"/>
              <a:t>Filing Requirement</a:t>
            </a:r>
          </a:p>
          <a:p>
            <a:pPr lvl="1"/>
            <a:r>
              <a:rPr lang="en-US" dirty="0"/>
              <a:t>Grantor-Trust Rules</a:t>
            </a:r>
          </a:p>
          <a:p>
            <a:pPr lvl="1"/>
            <a:r>
              <a:rPr lang="en-US" dirty="0"/>
              <a:t>Distribution Deduction</a:t>
            </a:r>
          </a:p>
          <a:p>
            <a:pPr lvl="1"/>
            <a:r>
              <a:rPr lang="en-US" dirty="0"/>
              <a:t>Tax </a:t>
            </a:r>
            <a:r>
              <a:rPr lang="en-US" dirty="0" smtClean="0"/>
              <a:t>Rates:</a:t>
            </a:r>
          </a:p>
          <a:p>
            <a:pPr lvl="2"/>
            <a:endParaRPr lang="en-US" dirty="0" smtClean="0"/>
          </a:p>
          <a:p>
            <a:pPr lvl="2"/>
            <a:endParaRPr lang="en-US" dirty="0"/>
          </a:p>
          <a:p>
            <a:pPr lvl="2"/>
            <a:endParaRPr lang="en-US" dirty="0" smtClean="0"/>
          </a:p>
          <a:p>
            <a:pPr lvl="2"/>
            <a:endParaRPr lang="en-US" dirty="0" smtClean="0"/>
          </a:p>
          <a:p>
            <a:pPr lvl="2"/>
            <a:endParaRPr lang="en-US" dirty="0"/>
          </a:p>
          <a:p>
            <a:pPr lvl="1"/>
            <a:r>
              <a:rPr lang="en-US" dirty="0"/>
              <a:t>Resident Trust</a:t>
            </a:r>
          </a:p>
          <a:p>
            <a:pPr lvl="2"/>
            <a:r>
              <a:rPr lang="en-US" dirty="0"/>
              <a:t>Trust created by NYS testator (domiciliary)</a:t>
            </a:r>
          </a:p>
          <a:p>
            <a:pPr lvl="2"/>
            <a:r>
              <a:rPr lang="en-US" dirty="0"/>
              <a:t>Trust created by NYS trustor (domiciliary)</a:t>
            </a:r>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18</a:t>
            </a:fld>
            <a:endParaRPr lang="en-US" dirty="0"/>
          </a:p>
        </p:txBody>
      </p:sp>
      <p:graphicFrame>
        <p:nvGraphicFramePr>
          <p:cNvPr id="6" name="Table 5" descr="" title=""/>
          <p:cNvGraphicFramePr>
            <a:graphicFrameLocks noGrp="1"/>
          </p:cNvGraphicFramePr>
          <p:nvPr>
            <p:extLst>
              <p:ext uri="{D42A27DB-BD31-4B8C-83A1-F6EECF244321}">
                <p14:modId xmlns:p14="http://schemas.microsoft.com/office/powerpoint/2010/main" val="3078405185"/>
              </p:ext>
            </p:extLst>
          </p:nvPr>
        </p:nvGraphicFramePr>
        <p:xfrm>
          <a:off x="1535536" y="3567950"/>
          <a:ext cx="6250448" cy="1463040"/>
        </p:xfrm>
        <a:graphic>
          <a:graphicData uri="http://schemas.openxmlformats.org/drawingml/2006/table">
            <a:tbl>
              <a:tblPr firstRow="1" bandRow="1">
                <a:tableStyleId>{5C22544A-7EE6-4342-B048-85BDC9FD1C3A}</a:tableStyleId>
              </a:tblPr>
              <a:tblGrid>
                <a:gridCol w="2728646">
                  <a:extLst>
                    <a:ext uri="{9D8B030D-6E8A-4147-A177-3AD203B41FA5}">
                      <a16:colId xmlns:a16="http://schemas.microsoft.com/office/drawing/2014/main" val="2870783335"/>
                    </a:ext>
                  </a:extLst>
                </a:gridCol>
                <a:gridCol w="3521802">
                  <a:extLst>
                    <a:ext uri="{9D8B030D-6E8A-4147-A177-3AD203B41FA5}">
                      <a16:colId xmlns:a16="http://schemas.microsoft.com/office/drawing/2014/main" val="3206607432"/>
                    </a:ext>
                  </a:extLst>
                </a:gridCol>
              </a:tblGrid>
              <a:tr h="272757">
                <a:tc>
                  <a:txBody>
                    <a:bodyPr/>
                    <a:lstStyle/>
                    <a:p>
                      <a:r>
                        <a:rPr lang="en-US" b="0" dirty="0" smtClean="0">
                          <a:solidFill>
                            <a:schemeClr val="tx1"/>
                          </a:solidFill>
                        </a:rPr>
                        <a:t>$215,400 - $1,077,550</a:t>
                      </a:r>
                      <a:endParaRPr lang="en-US" b="0" dirty="0">
                        <a:solidFill>
                          <a:schemeClr val="tx1"/>
                        </a:solidFill>
                      </a:endParaRPr>
                    </a:p>
                  </a:txBody>
                  <a:tcPr>
                    <a:noFill/>
                  </a:tcPr>
                </a:tc>
                <a:tc>
                  <a:txBody>
                    <a:bodyPr/>
                    <a:lstStyle/>
                    <a:p>
                      <a:r>
                        <a:rPr lang="en-US" b="0" dirty="0" smtClean="0">
                          <a:solidFill>
                            <a:schemeClr val="tx1"/>
                          </a:solidFill>
                        </a:rPr>
                        <a:t>6.85%</a:t>
                      </a:r>
                      <a:endParaRPr lang="en-US" b="0" dirty="0">
                        <a:solidFill>
                          <a:schemeClr val="tx1"/>
                        </a:solidFill>
                      </a:endParaRPr>
                    </a:p>
                  </a:txBody>
                  <a:tcPr>
                    <a:noFill/>
                  </a:tcPr>
                </a:tc>
                <a:extLst>
                  <a:ext uri="{0D108BD9-81ED-4DB2-BD59-A6C34878D82A}">
                    <a16:rowId xmlns:a16="http://schemas.microsoft.com/office/drawing/2014/main" val="329331603"/>
                  </a:ext>
                </a:extLst>
              </a:tr>
              <a:tr h="272757">
                <a:tc>
                  <a:txBody>
                    <a:bodyPr/>
                    <a:lstStyle/>
                    <a:p>
                      <a:r>
                        <a:rPr lang="en-US" b="0" dirty="0" smtClean="0">
                          <a:solidFill>
                            <a:schemeClr val="tx1"/>
                          </a:solidFill>
                        </a:rPr>
                        <a:t>$1,077,550 - $5,000,000</a:t>
                      </a:r>
                      <a:endParaRPr lang="en-US" b="0" dirty="0">
                        <a:solidFill>
                          <a:schemeClr val="tx1"/>
                        </a:solidFill>
                      </a:endParaRPr>
                    </a:p>
                  </a:txBody>
                  <a:tcPr>
                    <a:noFill/>
                  </a:tcPr>
                </a:tc>
                <a:tc>
                  <a:txBody>
                    <a:bodyPr/>
                    <a:lstStyle/>
                    <a:p>
                      <a:r>
                        <a:rPr lang="en-US" b="0" dirty="0" smtClean="0">
                          <a:solidFill>
                            <a:schemeClr val="tx1"/>
                          </a:solidFill>
                        </a:rPr>
                        <a:t>9.65%</a:t>
                      </a:r>
                      <a:endParaRPr lang="en-US" b="0" dirty="0">
                        <a:solidFill>
                          <a:schemeClr val="tx1"/>
                        </a:solidFill>
                      </a:endParaRPr>
                    </a:p>
                  </a:txBody>
                  <a:tcPr>
                    <a:noFill/>
                  </a:tcPr>
                </a:tc>
                <a:extLst>
                  <a:ext uri="{0D108BD9-81ED-4DB2-BD59-A6C34878D82A}">
                    <a16:rowId xmlns:a16="http://schemas.microsoft.com/office/drawing/2014/main" val="3502702269"/>
                  </a:ext>
                </a:extLst>
              </a:tr>
              <a:tr h="272757">
                <a:tc>
                  <a:txBody>
                    <a:bodyPr/>
                    <a:lstStyle/>
                    <a:p>
                      <a:r>
                        <a:rPr lang="en-US" b="0" dirty="0" smtClean="0">
                          <a:solidFill>
                            <a:schemeClr val="tx1"/>
                          </a:solidFill>
                        </a:rPr>
                        <a:t>$5,000,000 - $25,000,000</a:t>
                      </a:r>
                      <a:endParaRPr lang="en-US" b="0" dirty="0">
                        <a:solidFill>
                          <a:schemeClr val="tx1"/>
                        </a:solidFill>
                      </a:endParaRPr>
                    </a:p>
                  </a:txBody>
                  <a:tcPr>
                    <a:noFill/>
                  </a:tcPr>
                </a:tc>
                <a:tc>
                  <a:txBody>
                    <a:bodyPr/>
                    <a:lstStyle/>
                    <a:p>
                      <a:r>
                        <a:rPr lang="en-US" b="0" dirty="0" smtClean="0">
                          <a:solidFill>
                            <a:schemeClr val="tx1"/>
                          </a:solidFill>
                        </a:rPr>
                        <a:t>10.30%</a:t>
                      </a:r>
                      <a:endParaRPr lang="en-US" b="0" dirty="0">
                        <a:solidFill>
                          <a:schemeClr val="tx1"/>
                        </a:solidFill>
                      </a:endParaRPr>
                    </a:p>
                  </a:txBody>
                  <a:tcPr>
                    <a:noFill/>
                  </a:tcPr>
                </a:tc>
                <a:extLst>
                  <a:ext uri="{0D108BD9-81ED-4DB2-BD59-A6C34878D82A}">
                    <a16:rowId xmlns:a16="http://schemas.microsoft.com/office/drawing/2014/main" val="860819201"/>
                  </a:ext>
                </a:extLst>
              </a:tr>
              <a:tr h="272757">
                <a:tc>
                  <a:txBody>
                    <a:bodyPr/>
                    <a:lstStyle/>
                    <a:p>
                      <a:r>
                        <a:rPr lang="en-US" b="0" dirty="0" smtClean="0">
                          <a:solidFill>
                            <a:schemeClr val="tx1"/>
                          </a:solidFill>
                        </a:rPr>
                        <a:t>Over $25,000,000</a:t>
                      </a:r>
                      <a:endParaRPr lang="en-US" b="0" dirty="0">
                        <a:solidFill>
                          <a:schemeClr val="tx1"/>
                        </a:solidFill>
                      </a:endParaRPr>
                    </a:p>
                  </a:txBody>
                  <a:tcPr>
                    <a:noFill/>
                  </a:tcPr>
                </a:tc>
                <a:tc>
                  <a:txBody>
                    <a:bodyPr/>
                    <a:lstStyle/>
                    <a:p>
                      <a:r>
                        <a:rPr lang="en-US" b="0" dirty="0" smtClean="0">
                          <a:solidFill>
                            <a:schemeClr val="tx1"/>
                          </a:solidFill>
                        </a:rPr>
                        <a:t>10.90%</a:t>
                      </a:r>
                      <a:endParaRPr lang="en-US" b="0" dirty="0">
                        <a:solidFill>
                          <a:schemeClr val="tx1"/>
                        </a:solidFill>
                      </a:endParaRPr>
                    </a:p>
                  </a:txBody>
                  <a:tcPr>
                    <a:noFill/>
                  </a:tcPr>
                </a:tc>
                <a:extLst>
                  <a:ext uri="{0D108BD9-81ED-4DB2-BD59-A6C34878D82A}">
                    <a16:rowId xmlns:a16="http://schemas.microsoft.com/office/drawing/2014/main" val="3662736956"/>
                  </a:ext>
                </a:extLst>
              </a:tr>
            </a:tbl>
          </a:graphicData>
        </a:graphic>
      </p:graphicFrame>
    </p:spTree>
    <p:extLst>
      <p:ext uri="{BB962C8B-B14F-4D97-AF65-F5344CB8AC3E}">
        <p14:creationId xmlns:p14="http://schemas.microsoft.com/office/powerpoint/2010/main" val="1471722332"/>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Scope</a:t>
            </a:r>
          </a:p>
        </p:txBody>
      </p:sp>
      <p:sp>
        <p:nvSpPr>
          <p:cNvPr id="3" name="Content Placeholder 2" descr="" title=""/>
          <p:cNvSpPr>
            <a:spLocks noGrp="1"/>
          </p:cNvSpPr>
          <p:nvPr>
            <p:ph idx="1"/>
          </p:nvPr>
        </p:nvSpPr>
        <p:spPr/>
        <p:txBody>
          <a:bodyPr/>
          <a:lstStyle/>
          <a:p>
            <a:r>
              <a:rPr lang="en-US" dirty="0"/>
              <a:t>Introduction</a:t>
            </a:r>
          </a:p>
          <a:p>
            <a:r>
              <a:rPr lang="en-US" dirty="0"/>
              <a:t>How Do States Tax Trust Income?</a:t>
            </a:r>
          </a:p>
          <a:p>
            <a:r>
              <a:rPr lang="en-US" dirty="0"/>
              <a:t>Is Imposition of Tax Valid?</a:t>
            </a:r>
          </a:p>
          <a:p>
            <a:r>
              <a:rPr lang="en-US" dirty="0"/>
              <a:t>How Do Specific States Tax Trust Income?</a:t>
            </a:r>
          </a:p>
          <a:p>
            <a:r>
              <a:rPr lang="en-US" dirty="0"/>
              <a:t>What are Planning Considerations for New Trusts?</a:t>
            </a:r>
          </a:p>
          <a:p>
            <a:r>
              <a:rPr lang="en-US" dirty="0"/>
              <a:t>What are Planning Considerations for Existing Trusts?</a:t>
            </a:r>
          </a:p>
          <a:p>
            <a:r>
              <a:rPr lang="en-US" dirty="0" smtClean="0"/>
              <a:t>What </a:t>
            </a:r>
            <a:r>
              <a:rPr lang="en-US" dirty="0"/>
              <a:t>are Other Relevant Issues?</a:t>
            </a:r>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a:t>
            </a:fld>
            <a:endParaRPr lang="en-US" dirty="0"/>
          </a:p>
        </p:txBody>
      </p:sp>
      <p:pic>
        <p:nvPicPr>
          <p:cNvPr id="6" name="Picture 5" descr="" title="">
            <a:extLst>
              <a:ext uri="{FF2B5EF4-FFF2-40B4-BE49-F238E27FC236}">
                <a16:creationId xmlns:a16="http://schemas.microsoft.com/office/drawing/2014/main" id="{4A7E5952-1CA1-4B70-A7E3-C803FFA1B6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4196" y="266055"/>
            <a:ext cx="5019674" cy="3346448"/>
          </a:xfrm>
          <a:prstGeom prst="rect">
            <a:avLst/>
          </a:prstGeom>
          <a:ln>
            <a:noFill/>
          </a:ln>
          <a:effectLst>
            <a:softEdge rad="112500"/>
          </a:effectLst>
        </p:spPr>
      </p:pic>
    </p:spTree>
    <p:extLst>
      <p:ext uri="{BB962C8B-B14F-4D97-AF65-F5344CB8AC3E}">
        <p14:creationId xmlns:p14="http://schemas.microsoft.com/office/powerpoint/2010/main" val="4181814956"/>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a:t>
            </a:r>
            <a:r>
              <a:rPr lang="en-US" dirty="0" smtClean="0"/>
              <a:t>?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York State </a:t>
            </a:r>
            <a:r>
              <a:rPr lang="en-US" dirty="0">
                <a:solidFill>
                  <a:srgbClr val="C00000"/>
                </a:solidFill>
              </a:rPr>
              <a:t>(continued)</a:t>
            </a:r>
          </a:p>
          <a:p>
            <a:pPr lvl="1"/>
            <a:r>
              <a:rPr lang="en-US" dirty="0"/>
              <a:t>Nonresident Trust: Trust not Resident Trust</a:t>
            </a:r>
          </a:p>
          <a:p>
            <a:pPr lvl="1"/>
            <a:r>
              <a:rPr lang="en-US" dirty="0"/>
              <a:t>Exempt Resident Trust</a:t>
            </a:r>
          </a:p>
          <a:p>
            <a:pPr lvl="2"/>
            <a:r>
              <a:rPr lang="en-US" dirty="0"/>
              <a:t>No NYS trustee</a:t>
            </a:r>
          </a:p>
          <a:p>
            <a:pPr lvl="2"/>
            <a:r>
              <a:rPr lang="en-US" dirty="0"/>
              <a:t>No NYS asset</a:t>
            </a:r>
          </a:p>
          <a:p>
            <a:pPr lvl="2"/>
            <a:r>
              <a:rPr lang="en-US" dirty="0"/>
              <a:t>No NYS source income</a:t>
            </a:r>
          </a:p>
          <a:p>
            <a:pPr lvl="2"/>
            <a:r>
              <a:rPr lang="en-US" dirty="0"/>
              <a:t>Trustee must file informational return</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19</a:t>
            </a:fld>
            <a:endParaRPr lang="en-US" dirty="0"/>
          </a:p>
        </p:txBody>
      </p:sp>
    </p:spTree>
    <p:extLst>
      <p:ext uri="{BB962C8B-B14F-4D97-AF65-F5344CB8AC3E}">
        <p14:creationId xmlns:p14="http://schemas.microsoft.com/office/powerpoint/2010/main" val="1353901777"/>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York State </a:t>
            </a:r>
            <a:r>
              <a:rPr lang="en-US" dirty="0">
                <a:solidFill>
                  <a:srgbClr val="C00000"/>
                </a:solidFill>
              </a:rPr>
              <a:t>(continued)</a:t>
            </a:r>
          </a:p>
          <a:p>
            <a:pPr lvl="1"/>
            <a:r>
              <a:rPr lang="en-US" dirty="0"/>
              <a:t>Taxation of Trust </a:t>
            </a:r>
          </a:p>
          <a:p>
            <a:pPr lvl="2"/>
            <a:r>
              <a:rPr lang="en-US" dirty="0"/>
              <a:t>Resident Trust: Taxed on all NYS taxable income</a:t>
            </a:r>
          </a:p>
          <a:p>
            <a:pPr lvl="2"/>
            <a:r>
              <a:rPr lang="en-US" dirty="0"/>
              <a:t>Nonresident Trust: Taxed on NYS source income</a:t>
            </a:r>
          </a:p>
          <a:p>
            <a:pPr lvl="2"/>
            <a:r>
              <a:rPr lang="en-US" dirty="0"/>
              <a:t>Estimated Payments: Required</a:t>
            </a:r>
          </a:p>
          <a:p>
            <a:pPr lvl="2"/>
            <a:r>
              <a:rPr lang="en-US" dirty="0"/>
              <a:t>CRT: Not taxed at trust level</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Not </a:t>
            </a:r>
            <a:r>
              <a:rPr lang="en-US" dirty="0" smtClean="0"/>
              <a:t>available</a:t>
            </a:r>
            <a:r>
              <a:rPr lang="en-US" dirty="0"/>
              <a:t>		</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20</a:t>
            </a:fld>
            <a:endParaRPr lang="en-US" dirty="0"/>
          </a:p>
        </p:txBody>
      </p:sp>
      <p:pic>
        <p:nvPicPr>
          <p:cNvPr id="6" name="Picture 5" descr="" title="">
            <a:extLst>
              <a:ext uri="{FF2B5EF4-FFF2-40B4-BE49-F238E27FC236}">
                <a16:creationId xmlns:a16="http://schemas.microsoft.com/office/drawing/2014/main" id="{E45C17B3-887B-4205-B52B-0E5563E903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186" b="-339"/>
          <a:stretch/>
        </p:blipFill>
        <p:spPr>
          <a:xfrm>
            <a:off x="7647261" y="2151730"/>
            <a:ext cx="3567586" cy="2554539"/>
          </a:xfrm>
          <a:prstGeom prst="rect">
            <a:avLst/>
          </a:prstGeom>
        </p:spPr>
      </p:pic>
    </p:spTree>
    <p:extLst>
      <p:ext uri="{BB962C8B-B14F-4D97-AF65-F5344CB8AC3E}">
        <p14:creationId xmlns:p14="http://schemas.microsoft.com/office/powerpoint/2010/main" val="2573870559"/>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York State </a:t>
            </a:r>
            <a:r>
              <a:rPr lang="en-US" dirty="0">
                <a:solidFill>
                  <a:srgbClr val="C00000"/>
                </a:solidFill>
              </a:rPr>
              <a:t>(continued)</a:t>
            </a:r>
          </a:p>
          <a:p>
            <a:pPr lvl="1"/>
            <a:r>
              <a:rPr lang="en-US" dirty="0"/>
              <a:t>Planning</a:t>
            </a:r>
          </a:p>
          <a:p>
            <a:pPr lvl="2"/>
            <a:r>
              <a:rPr lang="en-US" dirty="0"/>
              <a:t>Domiciliary testator/trustor</a:t>
            </a:r>
          </a:p>
          <a:p>
            <a:pPr lvl="2"/>
            <a:r>
              <a:rPr lang="en-US" dirty="0" err="1"/>
              <a:t>Nondomiciliary</a:t>
            </a:r>
            <a:r>
              <a:rPr lang="en-US" dirty="0"/>
              <a:t> testator/trustor</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$68,493</a:t>
            </a:r>
          </a:p>
          <a:p>
            <a:pPr lvl="2"/>
            <a:r>
              <a:rPr lang="en-US" dirty="0"/>
              <a:t>Including in DNI for NYS beneficiary costs $</a:t>
            </a:r>
            <a:r>
              <a:rPr lang="en-US" dirty="0" smtClean="0"/>
              <a:t>33,567</a:t>
            </a:r>
            <a:endParaRPr lang="en-US" dirty="0"/>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21</a:t>
            </a:fld>
            <a:endParaRPr lang="en-US" dirty="0"/>
          </a:p>
        </p:txBody>
      </p:sp>
      <p:pic>
        <p:nvPicPr>
          <p:cNvPr id="6" name="Picture 5" descr="" title="">
            <a:extLst>
              <a:ext uri="{FF2B5EF4-FFF2-40B4-BE49-F238E27FC236}">
                <a16:creationId xmlns:a16="http://schemas.microsoft.com/office/drawing/2014/main" id="{959445AF-4B31-44CA-8E95-FAC7BC869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6996" y="1973543"/>
            <a:ext cx="3646804" cy="2683141"/>
          </a:xfrm>
          <a:prstGeom prst="rect">
            <a:avLst/>
          </a:prstGeom>
        </p:spPr>
      </p:pic>
    </p:spTree>
    <p:extLst>
      <p:ext uri="{BB962C8B-B14F-4D97-AF65-F5344CB8AC3E}">
        <p14:creationId xmlns:p14="http://schemas.microsoft.com/office/powerpoint/2010/main" val="1655393478"/>
      </p:ext>
    </p:extLst>
  </p:cSld>
  <p:clrMapOvr>
    <a:masterClrMapping/>
  </p:clrMapOvr>
</p:sld>
</file>

<file path=ppt/slides/slide2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a:xfrm>
            <a:off x="838200" y="1858283"/>
            <a:ext cx="10515600" cy="4351338"/>
          </a:xfrm>
        </p:spPr>
        <p:txBody>
          <a:bodyPr>
            <a:normAutofit lnSpcReduction="10000"/>
          </a:bodyPr>
          <a:lstStyle/>
          <a:p>
            <a:r>
              <a:rPr lang="en-US" b="1" dirty="0">
                <a:solidFill>
                  <a:srgbClr val="C00000"/>
                </a:solidFill>
              </a:rPr>
              <a:t>New York City </a:t>
            </a:r>
            <a:r>
              <a:rPr lang="en-US" dirty="0">
                <a:solidFill>
                  <a:srgbClr val="C00000"/>
                </a:solidFill>
              </a:rPr>
              <a:t>(New York City Personal Income Tax) </a:t>
            </a:r>
          </a:p>
          <a:p>
            <a:pPr lvl="1"/>
            <a:r>
              <a:rPr lang="en-US" dirty="0"/>
              <a:t>Filing Requirement</a:t>
            </a:r>
          </a:p>
          <a:p>
            <a:pPr lvl="1"/>
            <a:r>
              <a:rPr lang="en-US" dirty="0"/>
              <a:t>Grantor-Trust Rules</a:t>
            </a:r>
          </a:p>
          <a:p>
            <a:pPr lvl="1"/>
            <a:r>
              <a:rPr lang="en-US" dirty="0"/>
              <a:t>Distribution Deduction</a:t>
            </a:r>
          </a:p>
          <a:p>
            <a:pPr lvl="1"/>
            <a:r>
              <a:rPr lang="en-US" dirty="0"/>
              <a:t>Tax </a:t>
            </a:r>
            <a:r>
              <a:rPr lang="en-US" dirty="0" smtClean="0"/>
              <a:t>Rates:</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Resident </a:t>
            </a:r>
            <a:r>
              <a:rPr lang="en-US" dirty="0"/>
              <a:t>Trust</a:t>
            </a:r>
          </a:p>
          <a:p>
            <a:pPr lvl="2"/>
            <a:r>
              <a:rPr lang="en-US" dirty="0"/>
              <a:t>Trust created by NYC testator (domiciliary)</a:t>
            </a:r>
          </a:p>
          <a:p>
            <a:pPr lvl="2"/>
            <a:r>
              <a:rPr lang="en-US" dirty="0"/>
              <a:t>Trust created by NYC trustor (domiciliary)</a:t>
            </a:r>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22</a:t>
            </a:fld>
            <a:endParaRPr lang="en-US" dirty="0"/>
          </a:p>
        </p:txBody>
      </p:sp>
      <p:graphicFrame>
        <p:nvGraphicFramePr>
          <p:cNvPr id="6" name="Table 5" descr="" title=""/>
          <p:cNvGraphicFramePr>
            <a:graphicFrameLocks noGrp="1"/>
          </p:cNvGraphicFramePr>
          <p:nvPr>
            <p:extLst>
              <p:ext uri="{D42A27DB-BD31-4B8C-83A1-F6EECF244321}">
                <p14:modId xmlns:p14="http://schemas.microsoft.com/office/powerpoint/2010/main" val="2645488615"/>
              </p:ext>
            </p:extLst>
          </p:nvPr>
        </p:nvGraphicFramePr>
        <p:xfrm>
          <a:off x="1543115" y="3604163"/>
          <a:ext cx="8128000" cy="1483360"/>
        </p:xfrm>
        <a:graphic>
          <a:graphicData uri="http://schemas.openxmlformats.org/drawingml/2006/table">
            <a:tbl>
              <a:tblPr firstRow="1" bandRow="1">
                <a:tableStyleId>{5C22544A-7EE6-4342-B048-85BDC9FD1C3A}</a:tableStyleId>
              </a:tblPr>
              <a:tblGrid>
                <a:gridCol w="2648642">
                  <a:extLst>
                    <a:ext uri="{9D8B030D-6E8A-4147-A177-3AD203B41FA5}">
                      <a16:colId xmlns:a16="http://schemas.microsoft.com/office/drawing/2014/main" val="1682811305"/>
                    </a:ext>
                  </a:extLst>
                </a:gridCol>
                <a:gridCol w="5479358">
                  <a:extLst>
                    <a:ext uri="{9D8B030D-6E8A-4147-A177-3AD203B41FA5}">
                      <a16:colId xmlns:a16="http://schemas.microsoft.com/office/drawing/2014/main" val="3630222465"/>
                    </a:ext>
                  </a:extLst>
                </a:gridCol>
              </a:tblGrid>
              <a:tr h="370840">
                <a:tc>
                  <a:txBody>
                    <a:bodyPr/>
                    <a:lstStyle/>
                    <a:p>
                      <a:r>
                        <a:rPr lang="en-US" b="0" dirty="0" smtClean="0">
                          <a:solidFill>
                            <a:schemeClr val="tx1"/>
                          </a:solidFill>
                        </a:rPr>
                        <a:t>$215,400 - $1,077,550</a:t>
                      </a:r>
                      <a:endParaRPr lang="en-US" b="0" dirty="0">
                        <a:solidFill>
                          <a:schemeClr val="tx1"/>
                        </a:solidFill>
                      </a:endParaRPr>
                    </a:p>
                  </a:txBody>
                  <a:tcPr>
                    <a:noFill/>
                  </a:tcPr>
                </a:tc>
                <a:tc>
                  <a:txBody>
                    <a:bodyPr/>
                    <a:lstStyle/>
                    <a:p>
                      <a:r>
                        <a:rPr lang="en-US" b="0" dirty="0" smtClean="0">
                          <a:solidFill>
                            <a:schemeClr val="tx1"/>
                          </a:solidFill>
                        </a:rPr>
                        <a:t>10.726%</a:t>
                      </a:r>
                      <a:endParaRPr lang="en-US" b="0" dirty="0">
                        <a:solidFill>
                          <a:schemeClr val="tx1"/>
                        </a:solidFill>
                      </a:endParaRPr>
                    </a:p>
                  </a:txBody>
                  <a:tcPr>
                    <a:noFill/>
                  </a:tcPr>
                </a:tc>
                <a:extLst>
                  <a:ext uri="{0D108BD9-81ED-4DB2-BD59-A6C34878D82A}">
                    <a16:rowId xmlns:a16="http://schemas.microsoft.com/office/drawing/2014/main" val="1268353651"/>
                  </a:ext>
                </a:extLst>
              </a:tr>
              <a:tr h="370840">
                <a:tc>
                  <a:txBody>
                    <a:bodyPr/>
                    <a:lstStyle/>
                    <a:p>
                      <a:r>
                        <a:rPr lang="en-US" b="0" dirty="0" smtClean="0">
                          <a:solidFill>
                            <a:schemeClr val="tx1"/>
                          </a:solidFill>
                        </a:rPr>
                        <a:t>$1,077,550 - $5,000,000</a:t>
                      </a:r>
                      <a:endParaRPr lang="en-US" b="0" dirty="0">
                        <a:solidFill>
                          <a:schemeClr val="tx1"/>
                        </a:solidFill>
                      </a:endParaRPr>
                    </a:p>
                  </a:txBody>
                  <a:tcPr>
                    <a:noFill/>
                  </a:tcPr>
                </a:tc>
                <a:tc>
                  <a:txBody>
                    <a:bodyPr/>
                    <a:lstStyle/>
                    <a:p>
                      <a:r>
                        <a:rPr lang="en-US" b="0" dirty="0" smtClean="0">
                          <a:solidFill>
                            <a:schemeClr val="tx1"/>
                          </a:solidFill>
                        </a:rPr>
                        <a:t>13.526%</a:t>
                      </a:r>
                      <a:endParaRPr lang="en-US" b="0" dirty="0">
                        <a:solidFill>
                          <a:schemeClr val="tx1"/>
                        </a:solidFill>
                      </a:endParaRPr>
                    </a:p>
                  </a:txBody>
                  <a:tcPr>
                    <a:noFill/>
                  </a:tcPr>
                </a:tc>
                <a:extLst>
                  <a:ext uri="{0D108BD9-81ED-4DB2-BD59-A6C34878D82A}">
                    <a16:rowId xmlns:a16="http://schemas.microsoft.com/office/drawing/2014/main" val="3712834308"/>
                  </a:ext>
                </a:extLst>
              </a:tr>
              <a:tr h="370840">
                <a:tc>
                  <a:txBody>
                    <a:bodyPr/>
                    <a:lstStyle/>
                    <a:p>
                      <a:r>
                        <a:rPr lang="en-US" b="0" dirty="0" smtClean="0">
                          <a:solidFill>
                            <a:schemeClr val="tx1"/>
                          </a:solidFill>
                        </a:rPr>
                        <a:t>$5,000,000 - $25,000,000</a:t>
                      </a:r>
                      <a:endParaRPr lang="en-US" b="0" dirty="0">
                        <a:solidFill>
                          <a:schemeClr val="tx1"/>
                        </a:solidFill>
                      </a:endParaRPr>
                    </a:p>
                  </a:txBody>
                  <a:tcPr>
                    <a:noFill/>
                  </a:tcPr>
                </a:tc>
                <a:tc>
                  <a:txBody>
                    <a:bodyPr/>
                    <a:lstStyle/>
                    <a:p>
                      <a:r>
                        <a:rPr lang="en-US" b="0" dirty="0" smtClean="0">
                          <a:solidFill>
                            <a:schemeClr val="tx1"/>
                          </a:solidFill>
                        </a:rPr>
                        <a:t>14.176%</a:t>
                      </a:r>
                      <a:endParaRPr lang="en-US" b="0" dirty="0">
                        <a:solidFill>
                          <a:schemeClr val="tx1"/>
                        </a:solidFill>
                      </a:endParaRPr>
                    </a:p>
                  </a:txBody>
                  <a:tcPr>
                    <a:noFill/>
                  </a:tcPr>
                </a:tc>
                <a:extLst>
                  <a:ext uri="{0D108BD9-81ED-4DB2-BD59-A6C34878D82A}">
                    <a16:rowId xmlns:a16="http://schemas.microsoft.com/office/drawing/2014/main" val="1628628609"/>
                  </a:ext>
                </a:extLst>
              </a:tr>
              <a:tr h="370840">
                <a:tc>
                  <a:txBody>
                    <a:bodyPr/>
                    <a:lstStyle/>
                    <a:p>
                      <a:r>
                        <a:rPr lang="en-US" b="0" dirty="0" smtClean="0">
                          <a:solidFill>
                            <a:schemeClr val="tx1"/>
                          </a:solidFill>
                        </a:rPr>
                        <a:t>Over $25,000,000</a:t>
                      </a:r>
                      <a:endParaRPr lang="en-US" b="0" dirty="0">
                        <a:solidFill>
                          <a:schemeClr val="tx1"/>
                        </a:solidFill>
                      </a:endParaRPr>
                    </a:p>
                  </a:txBody>
                  <a:tcPr>
                    <a:noFill/>
                  </a:tcPr>
                </a:tc>
                <a:tc>
                  <a:txBody>
                    <a:bodyPr/>
                    <a:lstStyle/>
                    <a:p>
                      <a:r>
                        <a:rPr lang="en-US" b="0" dirty="0" smtClean="0">
                          <a:solidFill>
                            <a:schemeClr val="tx1"/>
                          </a:solidFill>
                        </a:rPr>
                        <a:t>14.776%</a:t>
                      </a:r>
                      <a:endParaRPr lang="en-US" b="0" dirty="0">
                        <a:solidFill>
                          <a:schemeClr val="tx1"/>
                        </a:solidFill>
                      </a:endParaRPr>
                    </a:p>
                  </a:txBody>
                  <a:tcPr>
                    <a:noFill/>
                  </a:tcPr>
                </a:tc>
                <a:extLst>
                  <a:ext uri="{0D108BD9-81ED-4DB2-BD59-A6C34878D82A}">
                    <a16:rowId xmlns:a16="http://schemas.microsoft.com/office/drawing/2014/main" val="547510779"/>
                  </a:ext>
                </a:extLst>
              </a:tr>
            </a:tbl>
          </a:graphicData>
        </a:graphic>
      </p:graphicFrame>
    </p:spTree>
    <p:extLst>
      <p:ext uri="{BB962C8B-B14F-4D97-AF65-F5344CB8AC3E}">
        <p14:creationId xmlns:p14="http://schemas.microsoft.com/office/powerpoint/2010/main" val="1212345874"/>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York City </a:t>
            </a:r>
            <a:r>
              <a:rPr lang="en-US" dirty="0">
                <a:solidFill>
                  <a:srgbClr val="C00000"/>
                </a:solidFill>
              </a:rPr>
              <a:t>(continued)</a:t>
            </a:r>
          </a:p>
          <a:p>
            <a:pPr lvl="1"/>
            <a:r>
              <a:rPr lang="en-US" dirty="0"/>
              <a:t>Nonresident Trust: Trust not Resident Trust</a:t>
            </a:r>
          </a:p>
          <a:p>
            <a:pPr lvl="1"/>
            <a:r>
              <a:rPr lang="en-US" dirty="0"/>
              <a:t>Exempt Resident Trust</a:t>
            </a:r>
          </a:p>
          <a:p>
            <a:pPr lvl="2"/>
            <a:r>
              <a:rPr lang="en-US" dirty="0"/>
              <a:t>No NYC trustee</a:t>
            </a:r>
          </a:p>
          <a:p>
            <a:pPr lvl="2"/>
            <a:r>
              <a:rPr lang="en-US" dirty="0"/>
              <a:t>No NYC asset</a:t>
            </a:r>
          </a:p>
          <a:p>
            <a:pPr lvl="2"/>
            <a:r>
              <a:rPr lang="en-US" dirty="0"/>
              <a:t>No NYC source income</a:t>
            </a:r>
          </a:p>
          <a:p>
            <a:pPr lvl="2"/>
            <a:r>
              <a:rPr lang="en-US" dirty="0"/>
              <a:t>Trustee must file informational return</a:t>
            </a:r>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23</a:t>
            </a:fld>
            <a:endParaRPr lang="en-US" dirty="0"/>
          </a:p>
        </p:txBody>
      </p:sp>
    </p:spTree>
    <p:extLst>
      <p:ext uri="{BB962C8B-B14F-4D97-AF65-F5344CB8AC3E}">
        <p14:creationId xmlns:p14="http://schemas.microsoft.com/office/powerpoint/2010/main" val="2561174770"/>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York City </a:t>
            </a:r>
            <a:r>
              <a:rPr lang="en-US" dirty="0">
                <a:solidFill>
                  <a:srgbClr val="C00000"/>
                </a:solidFill>
              </a:rPr>
              <a:t>(continued)</a:t>
            </a:r>
          </a:p>
          <a:p>
            <a:pPr lvl="1"/>
            <a:r>
              <a:rPr lang="en-US" dirty="0"/>
              <a:t>Taxation of Trust</a:t>
            </a:r>
          </a:p>
          <a:p>
            <a:pPr lvl="2"/>
            <a:r>
              <a:rPr lang="en-US" dirty="0"/>
              <a:t>Resident Trust: Taxed on all NYC taxable income</a:t>
            </a:r>
          </a:p>
          <a:p>
            <a:pPr lvl="2"/>
            <a:r>
              <a:rPr lang="en-US" dirty="0"/>
              <a:t>Nonresident Trust: Not taxed</a:t>
            </a:r>
          </a:p>
          <a:p>
            <a:pPr lvl="2"/>
            <a:r>
              <a:rPr lang="en-US" dirty="0"/>
              <a:t>Estimated Payments: Required</a:t>
            </a:r>
          </a:p>
          <a:p>
            <a:pPr lvl="2"/>
            <a:r>
              <a:rPr lang="en-US" dirty="0"/>
              <a:t>CRT: Not taxed at trust level</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Not available</a:t>
            </a:r>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24</a:t>
            </a:fld>
            <a:endParaRPr lang="en-US" dirty="0"/>
          </a:p>
        </p:txBody>
      </p:sp>
      <p:pic>
        <p:nvPicPr>
          <p:cNvPr id="6" name="Picture 5" descr="" title="">
            <a:extLst>
              <a:ext uri="{FF2B5EF4-FFF2-40B4-BE49-F238E27FC236}">
                <a16:creationId xmlns:a16="http://schemas.microsoft.com/office/drawing/2014/main" id="{B8869606-D563-471F-8397-9C9A2A1F0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581" y="2150244"/>
            <a:ext cx="3836267" cy="2557511"/>
          </a:xfrm>
          <a:prstGeom prst="rect">
            <a:avLst/>
          </a:prstGeom>
        </p:spPr>
      </p:pic>
    </p:spTree>
    <p:extLst>
      <p:ext uri="{BB962C8B-B14F-4D97-AF65-F5344CB8AC3E}">
        <p14:creationId xmlns:p14="http://schemas.microsoft.com/office/powerpoint/2010/main" val="2094270888"/>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York City </a:t>
            </a:r>
            <a:r>
              <a:rPr lang="en-US" dirty="0">
                <a:solidFill>
                  <a:srgbClr val="C00000"/>
                </a:solidFill>
              </a:rPr>
              <a:t>(continued)</a:t>
            </a:r>
          </a:p>
          <a:p>
            <a:pPr lvl="1"/>
            <a:r>
              <a:rPr lang="en-US" dirty="0"/>
              <a:t>Planning</a:t>
            </a:r>
          </a:p>
          <a:p>
            <a:pPr lvl="2"/>
            <a:r>
              <a:rPr lang="en-US" dirty="0"/>
              <a:t>Domiciliary testator/trustor</a:t>
            </a:r>
          </a:p>
          <a:p>
            <a:pPr lvl="2"/>
            <a:r>
              <a:rPr lang="en-US" dirty="0" err="1"/>
              <a:t>Nondomiciliary</a:t>
            </a:r>
            <a:r>
              <a:rPr lang="en-US" dirty="0"/>
              <a:t> testator/trustor</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a:t>
            </a:r>
            <a:r>
              <a:rPr lang="en-US" dirty="0" smtClean="0"/>
              <a:t>107,124</a:t>
            </a:r>
          </a:p>
          <a:p>
            <a:pPr lvl="2"/>
            <a:r>
              <a:rPr lang="en-US" dirty="0" smtClean="0"/>
              <a:t>Including </a:t>
            </a:r>
            <a:r>
              <a:rPr lang="en-US" dirty="0"/>
              <a:t>in DNI for NYC beneficiary costs $</a:t>
            </a:r>
            <a:r>
              <a:rPr lang="en-US" dirty="0" smtClean="0"/>
              <a:t>71,892</a:t>
            </a:r>
            <a:endParaRPr lang="en-US" dirty="0"/>
          </a:p>
          <a:p>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25</a:t>
            </a:fld>
            <a:endParaRPr lang="en-US" dirty="0"/>
          </a:p>
        </p:txBody>
      </p:sp>
    </p:spTree>
    <p:extLst>
      <p:ext uri="{BB962C8B-B14F-4D97-AF65-F5344CB8AC3E}">
        <p14:creationId xmlns:p14="http://schemas.microsoft.com/office/powerpoint/2010/main" val="284478575"/>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Jersey </a:t>
            </a:r>
            <a:r>
              <a:rPr lang="en-US" dirty="0">
                <a:solidFill>
                  <a:srgbClr val="C00000"/>
                </a:solidFill>
              </a:rPr>
              <a:t>(New Jersey Gross Income Tax</a:t>
            </a:r>
            <a:r>
              <a:rPr lang="en-US" dirty="0" smtClean="0">
                <a:solidFill>
                  <a:srgbClr val="C00000"/>
                </a:solidFill>
              </a:rPr>
              <a:t>) </a:t>
            </a:r>
            <a:endParaRPr lang="en-US" dirty="0">
              <a:solidFill>
                <a:srgbClr val="C00000"/>
              </a:solidFill>
            </a:endParaRPr>
          </a:p>
          <a:p>
            <a:pPr lvl="1"/>
            <a:r>
              <a:rPr lang="en-US" dirty="0"/>
              <a:t>Filing Requirement</a:t>
            </a:r>
          </a:p>
          <a:p>
            <a:pPr lvl="1"/>
            <a:r>
              <a:rPr lang="en-US" dirty="0"/>
              <a:t>Grantor-Trust Rules </a:t>
            </a:r>
          </a:p>
          <a:p>
            <a:pPr lvl="1"/>
            <a:r>
              <a:rPr lang="en-US" dirty="0"/>
              <a:t>Distribution Deduction</a:t>
            </a:r>
          </a:p>
          <a:p>
            <a:pPr lvl="1"/>
            <a:r>
              <a:rPr lang="en-US" dirty="0"/>
              <a:t>Tax Rates: Up to 10.75% over $1 million</a:t>
            </a:r>
          </a:p>
          <a:p>
            <a:pPr lvl="1"/>
            <a:r>
              <a:rPr lang="en-US" dirty="0"/>
              <a:t>Resident Trust</a:t>
            </a:r>
          </a:p>
          <a:p>
            <a:pPr lvl="2"/>
            <a:r>
              <a:rPr lang="en-US" dirty="0"/>
              <a:t>Trust created by NJ testator (domiciliary)</a:t>
            </a:r>
          </a:p>
          <a:p>
            <a:pPr lvl="2"/>
            <a:r>
              <a:rPr lang="en-US" dirty="0"/>
              <a:t>Trust created by NJ trustor (domiciliary)</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26</a:t>
            </a:fld>
            <a:endParaRPr lang="en-US" dirty="0"/>
          </a:p>
        </p:txBody>
      </p:sp>
      <p:pic>
        <p:nvPicPr>
          <p:cNvPr id="6" name="Picture 5" descr="" title="">
            <a:extLst>
              <a:ext uri="{FF2B5EF4-FFF2-40B4-BE49-F238E27FC236}">
                <a16:creationId xmlns:a16="http://schemas.microsoft.com/office/drawing/2014/main" id="{9822D236-45BF-46FA-ACEF-F035875C6E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04" t="6031" r="21096" b="7600"/>
          <a:stretch/>
        </p:blipFill>
        <p:spPr>
          <a:xfrm>
            <a:off x="7107353" y="2482013"/>
            <a:ext cx="3578843" cy="3499829"/>
          </a:xfrm>
          <a:prstGeom prst="rect">
            <a:avLst/>
          </a:prstGeom>
        </p:spPr>
      </p:pic>
    </p:spTree>
    <p:extLst>
      <p:ext uri="{BB962C8B-B14F-4D97-AF65-F5344CB8AC3E}">
        <p14:creationId xmlns:p14="http://schemas.microsoft.com/office/powerpoint/2010/main" val="1859108944"/>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Jersey </a:t>
            </a:r>
            <a:r>
              <a:rPr lang="en-US" dirty="0">
                <a:solidFill>
                  <a:srgbClr val="C00000"/>
                </a:solidFill>
              </a:rPr>
              <a:t>(continued)</a:t>
            </a:r>
          </a:p>
          <a:p>
            <a:pPr lvl="1"/>
            <a:r>
              <a:rPr lang="en-US" dirty="0"/>
              <a:t>Nonresident Trust: Trust not Resident Trust</a:t>
            </a:r>
          </a:p>
          <a:p>
            <a:pPr lvl="1"/>
            <a:r>
              <a:rPr lang="en-US" dirty="0"/>
              <a:t>Exempt Resident Trust</a:t>
            </a:r>
          </a:p>
          <a:p>
            <a:pPr lvl="2"/>
            <a:r>
              <a:rPr lang="en-US" dirty="0"/>
              <a:t>No NJ asset</a:t>
            </a:r>
          </a:p>
          <a:p>
            <a:pPr lvl="2"/>
            <a:r>
              <a:rPr lang="en-US" dirty="0"/>
              <a:t>No NJ source income</a:t>
            </a:r>
          </a:p>
          <a:p>
            <a:pPr lvl="2"/>
            <a:r>
              <a:rPr lang="en-US" dirty="0"/>
              <a:t>No NJ trustee</a:t>
            </a:r>
          </a:p>
          <a:p>
            <a:pPr lvl="2"/>
            <a:r>
              <a:rPr lang="en-US" dirty="0"/>
              <a:t>Trustee must file informational return</a:t>
            </a:r>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27</a:t>
            </a:fld>
            <a:endParaRPr lang="en-US" dirty="0"/>
          </a:p>
        </p:txBody>
      </p:sp>
    </p:spTree>
    <p:extLst>
      <p:ext uri="{BB962C8B-B14F-4D97-AF65-F5344CB8AC3E}">
        <p14:creationId xmlns:p14="http://schemas.microsoft.com/office/powerpoint/2010/main" val="3602186565"/>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Jersey </a:t>
            </a:r>
            <a:r>
              <a:rPr lang="en-US" dirty="0">
                <a:solidFill>
                  <a:srgbClr val="C00000"/>
                </a:solidFill>
              </a:rPr>
              <a:t>(continued)</a:t>
            </a:r>
          </a:p>
          <a:p>
            <a:pPr lvl="1"/>
            <a:r>
              <a:rPr lang="en-US" dirty="0"/>
              <a:t>Taxation of Trust</a:t>
            </a:r>
          </a:p>
          <a:p>
            <a:pPr lvl="2"/>
            <a:r>
              <a:rPr lang="en-US" dirty="0"/>
              <a:t>Resident Trust: Taxed on all NJ gross income</a:t>
            </a:r>
          </a:p>
          <a:p>
            <a:pPr lvl="2"/>
            <a:r>
              <a:rPr lang="en-US" dirty="0"/>
              <a:t>Nonresident Trust: Taxed on NJ source income</a:t>
            </a:r>
          </a:p>
          <a:p>
            <a:pPr lvl="2"/>
            <a:r>
              <a:rPr lang="en-US" dirty="0"/>
              <a:t>Estimated Payments: Required</a:t>
            </a:r>
          </a:p>
          <a:p>
            <a:pPr lvl="2"/>
            <a:r>
              <a:rPr lang="en-US" dirty="0"/>
              <a:t>CRT: Taxed at trust level</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Available</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28</a:t>
            </a:fld>
            <a:endParaRPr lang="en-US" dirty="0"/>
          </a:p>
        </p:txBody>
      </p:sp>
      <p:pic>
        <p:nvPicPr>
          <p:cNvPr id="6" name="Picture 5" descr="" title="">
            <a:extLst>
              <a:ext uri="{FF2B5EF4-FFF2-40B4-BE49-F238E27FC236}">
                <a16:creationId xmlns:a16="http://schemas.microsoft.com/office/drawing/2014/main" id="{A3558305-CED4-4FA6-A63F-D3593AF0E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9272" y="1690688"/>
            <a:ext cx="2478702" cy="3671871"/>
          </a:xfrm>
          <a:prstGeom prst="rect">
            <a:avLst/>
          </a:prstGeom>
        </p:spPr>
      </p:pic>
    </p:spTree>
    <p:extLst>
      <p:ext uri="{BB962C8B-B14F-4D97-AF65-F5344CB8AC3E}">
        <p14:creationId xmlns:p14="http://schemas.microsoft.com/office/powerpoint/2010/main" val="3196551886"/>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Introduction </a:t>
            </a:r>
            <a:endParaRPr lang="en-US" sz="3200" dirty="0"/>
          </a:p>
        </p:txBody>
      </p:sp>
      <p:sp>
        <p:nvSpPr>
          <p:cNvPr id="3" name="Content Placeholder 2" descr="" title=""/>
          <p:cNvSpPr>
            <a:spLocks noGrp="1"/>
          </p:cNvSpPr>
          <p:nvPr>
            <p:ph idx="1"/>
          </p:nvPr>
        </p:nvSpPr>
        <p:spPr/>
        <p:txBody>
          <a:bodyPr/>
          <a:lstStyle/>
          <a:p>
            <a:r>
              <a:rPr lang="en-US" b="1" dirty="0">
                <a:solidFill>
                  <a:srgbClr val="C00000"/>
                </a:solidFill>
              </a:rPr>
              <a:t>Background</a:t>
            </a:r>
          </a:p>
          <a:p>
            <a:r>
              <a:rPr lang="en-US" b="1" dirty="0">
                <a:solidFill>
                  <a:srgbClr val="C00000"/>
                </a:solidFill>
              </a:rPr>
              <a:t>Opportunity</a:t>
            </a:r>
          </a:p>
          <a:p>
            <a:pPr lvl="1"/>
            <a:r>
              <a:rPr lang="en-US" dirty="0"/>
              <a:t>Introduction</a:t>
            </a:r>
          </a:p>
          <a:p>
            <a:pPr lvl="1"/>
            <a:r>
              <a:rPr lang="en-US" dirty="0"/>
              <a:t>Stakes Are High</a:t>
            </a:r>
          </a:p>
          <a:p>
            <a:pPr lvl="2"/>
            <a:r>
              <a:rPr lang="en-US" dirty="0"/>
              <a:t>NY: In 2014, 59,685 resident fiduciaries paid $342 million of income tax</a:t>
            </a:r>
          </a:p>
          <a:p>
            <a:pPr lvl="2"/>
            <a:r>
              <a:rPr lang="en-US" dirty="0"/>
              <a:t>NJ: In 2016, 84,909 resident fiduciaries paid $173 million of income tax</a:t>
            </a:r>
          </a:p>
          <a:p>
            <a:pPr lvl="1"/>
            <a:r>
              <a:rPr lang="en-US" dirty="0"/>
              <a:t>Opportunities Are Great—by structuring trust to escape state income tax, the following could have been saved on $1 million long-term capital gain:</a:t>
            </a:r>
          </a:p>
          <a:p>
            <a:pPr lvl="2"/>
            <a:r>
              <a:rPr lang="en-US" dirty="0"/>
              <a:t>CA: $</a:t>
            </a:r>
            <a:r>
              <a:rPr lang="en-US" dirty="0" smtClean="0"/>
              <a:t>106,869</a:t>
            </a:r>
            <a:endParaRPr lang="en-US" dirty="0"/>
          </a:p>
          <a:p>
            <a:pPr lvl="2"/>
            <a:r>
              <a:rPr lang="en-US" dirty="0"/>
              <a:t>NYC: $107,124</a:t>
            </a:r>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a:t>
            </a:fld>
            <a:endParaRPr lang="en-US" dirty="0"/>
          </a:p>
        </p:txBody>
      </p:sp>
    </p:spTree>
    <p:extLst>
      <p:ext uri="{BB962C8B-B14F-4D97-AF65-F5344CB8AC3E}">
        <p14:creationId xmlns:p14="http://schemas.microsoft.com/office/powerpoint/2010/main" val="2518212202"/>
      </p:ext>
    </p:extLst>
  </p:cSld>
  <p:clrMapOvr>
    <a:masterClrMapping/>
  </p:clrMapOvr>
</p:sld>
</file>

<file path=ppt/slides/slide3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New Jersey </a:t>
            </a:r>
            <a:r>
              <a:rPr lang="en-US" dirty="0">
                <a:solidFill>
                  <a:srgbClr val="C00000"/>
                </a:solidFill>
              </a:rPr>
              <a:t>(continued)</a:t>
            </a:r>
          </a:p>
          <a:p>
            <a:pPr lvl="1"/>
            <a:r>
              <a:rPr lang="en-US" dirty="0"/>
              <a:t>Planning</a:t>
            </a:r>
          </a:p>
          <a:p>
            <a:pPr lvl="2"/>
            <a:r>
              <a:rPr lang="en-US" dirty="0"/>
              <a:t>Domiciliary testator/trustor</a:t>
            </a:r>
          </a:p>
          <a:p>
            <a:pPr lvl="2"/>
            <a:r>
              <a:rPr lang="en-US" dirty="0" err="1"/>
              <a:t>Nondomiciliary</a:t>
            </a:r>
            <a:r>
              <a:rPr lang="en-US" dirty="0"/>
              <a:t> testator/trustor</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$74,484</a:t>
            </a:r>
          </a:p>
          <a:p>
            <a:pPr lvl="2"/>
            <a:r>
              <a:rPr lang="en-US" dirty="0"/>
              <a:t>Including in DNI for NJ beneficiary costs $</a:t>
            </a:r>
            <a:r>
              <a:rPr lang="en-US" dirty="0" smtClean="0"/>
              <a:t>40,099</a:t>
            </a:r>
            <a:endParaRPr lang="en-US" dirty="0"/>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29</a:t>
            </a:fld>
            <a:endParaRPr lang="en-US" dirty="0"/>
          </a:p>
        </p:txBody>
      </p:sp>
      <p:pic>
        <p:nvPicPr>
          <p:cNvPr id="6" name="Picture 5" descr="" title="">
            <a:extLst>
              <a:ext uri="{FF2B5EF4-FFF2-40B4-BE49-F238E27FC236}">
                <a16:creationId xmlns:a16="http://schemas.microsoft.com/office/drawing/2014/main" id="{4ED029AB-5955-411A-910F-DD2D10DFEF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9" t="13643" r="11433"/>
          <a:stretch/>
        </p:blipFill>
        <p:spPr>
          <a:xfrm>
            <a:off x="7449743" y="1825625"/>
            <a:ext cx="4130394" cy="2274183"/>
          </a:xfrm>
          <a:prstGeom prst="rect">
            <a:avLst/>
          </a:prstGeom>
        </p:spPr>
      </p:pic>
    </p:spTree>
    <p:extLst>
      <p:ext uri="{BB962C8B-B14F-4D97-AF65-F5344CB8AC3E}">
        <p14:creationId xmlns:p14="http://schemas.microsoft.com/office/powerpoint/2010/main" val="2586711398"/>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a:xfrm>
            <a:off x="838200" y="1733025"/>
            <a:ext cx="10515600" cy="4351338"/>
          </a:xfrm>
        </p:spPr>
        <p:txBody>
          <a:bodyPr/>
          <a:lstStyle/>
          <a:p>
            <a:r>
              <a:rPr lang="en-US" b="1" dirty="0">
                <a:solidFill>
                  <a:srgbClr val="C00000"/>
                </a:solidFill>
              </a:rPr>
              <a:t>Pennsylvania</a:t>
            </a:r>
            <a:r>
              <a:rPr lang="en-US" dirty="0">
                <a:solidFill>
                  <a:srgbClr val="C00000"/>
                </a:solidFill>
              </a:rPr>
              <a:t> (Pennsylvania Personal Income Tax</a:t>
            </a:r>
            <a:r>
              <a:rPr lang="en-US" dirty="0" smtClean="0">
                <a:solidFill>
                  <a:srgbClr val="C00000"/>
                </a:solidFill>
              </a:rPr>
              <a:t>)</a:t>
            </a:r>
            <a:endParaRPr lang="en-US" dirty="0">
              <a:solidFill>
                <a:srgbClr val="C00000"/>
              </a:solidFill>
            </a:endParaRPr>
          </a:p>
          <a:p>
            <a:pPr lvl="1"/>
            <a:r>
              <a:rPr lang="en-US" dirty="0"/>
              <a:t>Filing Requirement</a:t>
            </a:r>
          </a:p>
          <a:p>
            <a:pPr lvl="1"/>
            <a:r>
              <a:rPr lang="en-US" dirty="0" smtClean="0"/>
              <a:t>Grantor-Trust </a:t>
            </a:r>
            <a:r>
              <a:rPr lang="en-US" dirty="0"/>
              <a:t>Rules: Not available for irrevocable trust</a:t>
            </a:r>
          </a:p>
          <a:p>
            <a:pPr lvl="1"/>
            <a:r>
              <a:rPr lang="en-US" dirty="0" smtClean="0"/>
              <a:t>Distribution </a:t>
            </a:r>
            <a:r>
              <a:rPr lang="en-US" dirty="0"/>
              <a:t>Deduction</a:t>
            </a:r>
          </a:p>
          <a:p>
            <a:pPr lvl="1"/>
            <a:r>
              <a:rPr lang="en-US" dirty="0" smtClean="0"/>
              <a:t>Tax </a:t>
            </a:r>
            <a:r>
              <a:rPr lang="en-US" dirty="0"/>
              <a:t>Rate: 3.07%</a:t>
            </a:r>
          </a:p>
          <a:p>
            <a:pPr lvl="1"/>
            <a:r>
              <a:rPr lang="en-US" dirty="0" smtClean="0"/>
              <a:t>Resident </a:t>
            </a:r>
            <a:r>
              <a:rPr lang="en-US" dirty="0"/>
              <a:t>Trust</a:t>
            </a:r>
          </a:p>
          <a:p>
            <a:pPr lvl="2"/>
            <a:r>
              <a:rPr lang="en-US" dirty="0"/>
              <a:t>Trust created by PA testator (resident)</a:t>
            </a:r>
          </a:p>
          <a:p>
            <a:pPr lvl="2"/>
            <a:r>
              <a:rPr lang="en-US" dirty="0"/>
              <a:t>Trust created by PA trustor (resident</a:t>
            </a:r>
            <a:r>
              <a:rPr lang="en-US" dirty="0" smtClean="0"/>
              <a:t>)</a:t>
            </a:r>
          </a:p>
          <a:p>
            <a:pPr lvl="1"/>
            <a:r>
              <a:rPr lang="en-US" dirty="0" smtClean="0"/>
              <a:t>Residence of trustee and beneficiaries is immaterial </a:t>
            </a:r>
            <a:br>
              <a:rPr lang="en-US" dirty="0" smtClean="0"/>
            </a:br>
            <a:r>
              <a:rPr lang="en-US" dirty="0" smtClean="0"/>
              <a:t>in trust residency determination</a:t>
            </a:r>
            <a:endParaRPr lang="en-US" dirty="0"/>
          </a:p>
          <a:p>
            <a:pPr lvl="1"/>
            <a:r>
              <a:rPr lang="en-US" dirty="0"/>
              <a:t>Resident Individual</a:t>
            </a:r>
          </a:p>
          <a:p>
            <a:pPr lvl="2"/>
            <a:r>
              <a:rPr lang="en-US" dirty="0"/>
              <a:t>Domiciliary</a:t>
            </a:r>
          </a:p>
          <a:p>
            <a:pPr lvl="2"/>
            <a:r>
              <a:rPr lang="en-US" dirty="0"/>
              <a:t>Permanent place of abode plus more than 183 days in PA </a:t>
            </a:r>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30</a:t>
            </a:fld>
            <a:endParaRPr lang="en-US" dirty="0"/>
          </a:p>
        </p:txBody>
      </p:sp>
      <p:pic>
        <p:nvPicPr>
          <p:cNvPr id="6" name="Picture 5" descr="" title="">
            <a:extLst>
              <a:ext uri="{FF2B5EF4-FFF2-40B4-BE49-F238E27FC236}">
                <a16:creationId xmlns:a16="http://schemas.microsoft.com/office/drawing/2014/main" id="{76DDF45C-ED91-4A35-BF95-114754F4BC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8329" y="2320706"/>
            <a:ext cx="3258993" cy="3361176"/>
          </a:xfrm>
          <a:prstGeom prst="rect">
            <a:avLst/>
          </a:prstGeom>
        </p:spPr>
      </p:pic>
    </p:spTree>
    <p:extLst>
      <p:ext uri="{BB962C8B-B14F-4D97-AF65-F5344CB8AC3E}">
        <p14:creationId xmlns:p14="http://schemas.microsoft.com/office/powerpoint/2010/main" val="229458132"/>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Pennsylvania</a:t>
            </a:r>
            <a:r>
              <a:rPr lang="en-US" dirty="0">
                <a:solidFill>
                  <a:srgbClr val="C00000"/>
                </a:solidFill>
              </a:rPr>
              <a:t> (continued)</a:t>
            </a:r>
          </a:p>
          <a:p>
            <a:pPr lvl="1"/>
            <a:r>
              <a:rPr lang="en-US" dirty="0"/>
              <a:t>Nonresident Trust: Trust not Resident Trust</a:t>
            </a:r>
          </a:p>
          <a:p>
            <a:pPr lvl="1"/>
            <a:r>
              <a:rPr lang="en-US" dirty="0"/>
              <a:t>Exempt Resident Trust: </a:t>
            </a:r>
            <a:r>
              <a:rPr lang="en-US" u="sng" dirty="0"/>
              <a:t>McNeil v. Commonwealth </a:t>
            </a:r>
            <a:r>
              <a:rPr lang="en-US" dirty="0"/>
              <a:t>(PA 2013) (US </a:t>
            </a:r>
            <a:r>
              <a:rPr lang="en-US" dirty="0" smtClean="0"/>
              <a:t>dormant </a:t>
            </a:r>
            <a:r>
              <a:rPr lang="en-US" dirty="0"/>
              <a:t>Commerce Clause)</a:t>
            </a:r>
          </a:p>
          <a:p>
            <a:pPr lvl="2"/>
            <a:r>
              <a:rPr lang="en-US" dirty="0"/>
              <a:t>No PA trustee</a:t>
            </a:r>
          </a:p>
          <a:p>
            <a:pPr lvl="2"/>
            <a:r>
              <a:rPr lang="en-US" dirty="0"/>
              <a:t>No PA asset</a:t>
            </a:r>
          </a:p>
          <a:p>
            <a:pPr lvl="2"/>
            <a:r>
              <a:rPr lang="en-US" dirty="0"/>
              <a:t>No PA source income</a:t>
            </a:r>
          </a:p>
          <a:p>
            <a:pPr lvl="2"/>
            <a:r>
              <a:rPr lang="en-US" dirty="0"/>
              <a:t>Even if discretionary beneficiaries are PA residents</a:t>
            </a:r>
          </a:p>
          <a:p>
            <a:pPr lvl="2"/>
            <a:r>
              <a:rPr lang="en-US" u="sng" dirty="0"/>
              <a:t>McNeil</a:t>
            </a:r>
            <a:r>
              <a:rPr lang="en-US" dirty="0"/>
              <a:t> followed by </a:t>
            </a:r>
            <a:r>
              <a:rPr lang="en-US" u="sng" dirty="0"/>
              <a:t>In re John S. Coates 2009 Trust </a:t>
            </a:r>
            <a:r>
              <a:rPr lang="en-US" dirty="0"/>
              <a:t>(Pa. Bd. Fin. &amp; Rev. 2017)</a:t>
            </a:r>
          </a:p>
          <a:p>
            <a:pPr lvl="2"/>
            <a:r>
              <a:rPr lang="en-US" u="sng" dirty="0"/>
              <a:t>McNeil</a:t>
            </a:r>
            <a:r>
              <a:rPr lang="en-US" dirty="0"/>
              <a:t> reliance on physical presence disavowed following </a:t>
            </a:r>
            <a:r>
              <a:rPr lang="en-US" u="sng" dirty="0"/>
              <a:t>Wayfair</a:t>
            </a:r>
            <a:r>
              <a:rPr lang="en-US" dirty="0"/>
              <a:t> in </a:t>
            </a:r>
            <a:r>
              <a:rPr lang="en-US" u="sng" dirty="0"/>
              <a:t>Andrews v. Commonwealth</a:t>
            </a:r>
            <a:r>
              <a:rPr lang="en-US" dirty="0"/>
              <a:t> (Pa. </a:t>
            </a:r>
            <a:r>
              <a:rPr lang="en-US" dirty="0" err="1"/>
              <a:t>Commw</a:t>
            </a:r>
            <a:r>
              <a:rPr lang="en-US" dirty="0"/>
              <a:t>. Ct. 2018)</a:t>
            </a:r>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31</a:t>
            </a:fld>
            <a:endParaRPr lang="en-US" dirty="0"/>
          </a:p>
        </p:txBody>
      </p:sp>
    </p:spTree>
    <p:extLst>
      <p:ext uri="{BB962C8B-B14F-4D97-AF65-F5344CB8AC3E}">
        <p14:creationId xmlns:p14="http://schemas.microsoft.com/office/powerpoint/2010/main" val="3220051804"/>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Pennsylvania</a:t>
            </a:r>
            <a:r>
              <a:rPr lang="en-US" dirty="0">
                <a:solidFill>
                  <a:srgbClr val="C00000"/>
                </a:solidFill>
              </a:rPr>
              <a:t> (continued)</a:t>
            </a:r>
          </a:p>
          <a:p>
            <a:pPr lvl="1"/>
            <a:r>
              <a:rPr lang="en-US" dirty="0"/>
              <a:t>Taxation of Trust</a:t>
            </a:r>
          </a:p>
          <a:p>
            <a:pPr lvl="2"/>
            <a:r>
              <a:rPr lang="en-US" dirty="0"/>
              <a:t>Resident Trust: Taxed on all PA taxable income</a:t>
            </a:r>
          </a:p>
          <a:p>
            <a:pPr lvl="2"/>
            <a:r>
              <a:rPr lang="en-US" dirty="0"/>
              <a:t>Nonresident Trust: Taxed on PA source income</a:t>
            </a:r>
          </a:p>
          <a:p>
            <a:pPr lvl="2"/>
            <a:r>
              <a:rPr lang="en-US" dirty="0"/>
              <a:t>Estimated Payments: Required</a:t>
            </a:r>
          </a:p>
          <a:p>
            <a:pPr lvl="2"/>
            <a:r>
              <a:rPr lang="en-US" dirty="0"/>
              <a:t>Withholding: Required on source income distributable to nonresident beneficiaries</a:t>
            </a:r>
          </a:p>
          <a:p>
            <a:pPr lvl="2"/>
            <a:r>
              <a:rPr lang="en-US" dirty="0"/>
              <a:t>CRT: Taxed at trust level</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N/A because PA does not have grantor-trust rules for irrevocable trust</a:t>
            </a:r>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32</a:t>
            </a:fld>
            <a:endParaRPr lang="en-US" dirty="0"/>
          </a:p>
        </p:txBody>
      </p:sp>
    </p:spTree>
    <p:extLst>
      <p:ext uri="{BB962C8B-B14F-4D97-AF65-F5344CB8AC3E}">
        <p14:creationId xmlns:p14="http://schemas.microsoft.com/office/powerpoint/2010/main" val="1881746461"/>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Pennsylvania</a:t>
            </a:r>
            <a:r>
              <a:rPr lang="en-US" dirty="0">
                <a:solidFill>
                  <a:srgbClr val="C00000"/>
                </a:solidFill>
              </a:rPr>
              <a:t> (continued)</a:t>
            </a:r>
          </a:p>
          <a:p>
            <a:pPr lvl="1"/>
            <a:r>
              <a:rPr lang="en-US" dirty="0"/>
              <a:t>Planning</a:t>
            </a:r>
          </a:p>
          <a:p>
            <a:pPr lvl="2"/>
            <a:r>
              <a:rPr lang="en-US" dirty="0"/>
              <a:t>Resident testator/trustor</a:t>
            </a:r>
          </a:p>
          <a:p>
            <a:pPr lvl="2"/>
            <a:r>
              <a:rPr lang="en-US" dirty="0"/>
              <a:t>Nonresident testator/trustor</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$30,700</a:t>
            </a:r>
          </a:p>
          <a:p>
            <a:pPr lvl="2"/>
            <a:r>
              <a:rPr lang="en-US" dirty="0"/>
              <a:t>Including in DNI for PA beneficiary saves $</a:t>
            </a:r>
            <a:r>
              <a:rPr lang="en-US" dirty="0" smtClean="0"/>
              <a:t>3,685</a:t>
            </a:r>
            <a:endParaRPr lang="en-US" dirty="0"/>
          </a:p>
        </p:txBody>
      </p:sp>
      <p:sp>
        <p:nvSpPr>
          <p:cNvPr id="4" name="Footer Placeholder 3" descr="" title=""/>
          <p:cNvSpPr>
            <a:spLocks noGrp="1"/>
          </p:cNvSpPr>
          <p:nvPr>
            <p:ph type="ftr" sz="quarter" idx="11"/>
          </p:nvPr>
        </p:nvSpPr>
        <p:spPr/>
        <p:txBody>
          <a:bodyPr/>
          <a:lstStyle/>
          <a:p>
            <a:r>
              <a:rPr lang="en-US" dirty="0"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33</a:t>
            </a:fld>
            <a:endParaRPr lang="en-US" dirty="0"/>
          </a:p>
        </p:txBody>
      </p:sp>
      <p:pic>
        <p:nvPicPr>
          <p:cNvPr id="6" name="Picture 5" descr="" title="">
            <a:extLst>
              <a:ext uri="{FF2B5EF4-FFF2-40B4-BE49-F238E27FC236}">
                <a16:creationId xmlns:a16="http://schemas.microsoft.com/office/drawing/2014/main" id="{78D228F8-DD33-426D-8953-EB22A24585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2" t="15157" r="-722" b="44"/>
          <a:stretch/>
        </p:blipFill>
        <p:spPr>
          <a:xfrm>
            <a:off x="7385666" y="1870075"/>
            <a:ext cx="3968134" cy="2299912"/>
          </a:xfrm>
          <a:prstGeom prst="rect">
            <a:avLst/>
          </a:prstGeom>
        </p:spPr>
      </p:pic>
    </p:spTree>
    <p:extLst>
      <p:ext uri="{BB962C8B-B14F-4D97-AF65-F5344CB8AC3E}">
        <p14:creationId xmlns:p14="http://schemas.microsoft.com/office/powerpoint/2010/main" val="1466217346"/>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a:xfrm>
            <a:off x="838200" y="1825624"/>
            <a:ext cx="10515600" cy="4454595"/>
          </a:xfrm>
        </p:spPr>
        <p:txBody>
          <a:bodyPr>
            <a:normAutofit/>
          </a:bodyPr>
          <a:lstStyle/>
          <a:p>
            <a:r>
              <a:rPr lang="en-US" b="1" dirty="0">
                <a:solidFill>
                  <a:srgbClr val="C00000"/>
                </a:solidFill>
              </a:rPr>
              <a:t>Pennsylvania</a:t>
            </a:r>
            <a:r>
              <a:rPr lang="en-US" dirty="0">
                <a:solidFill>
                  <a:srgbClr val="C00000"/>
                </a:solidFill>
              </a:rPr>
              <a:t> (continued)</a:t>
            </a:r>
          </a:p>
          <a:p>
            <a:pPr lvl="1"/>
            <a:r>
              <a:rPr lang="en-US" dirty="0" smtClean="0"/>
              <a:t>Determining whether “Resident Trust” is taxable as “Nonresident Trust” following </a:t>
            </a:r>
            <a:r>
              <a:rPr lang="en-US" u="sng" dirty="0" smtClean="0"/>
              <a:t>McNeil</a:t>
            </a:r>
          </a:p>
          <a:p>
            <a:pPr lvl="2"/>
            <a:r>
              <a:rPr lang="en-US" dirty="0" smtClean="0"/>
              <a:t>Trustee should not file amended return</a:t>
            </a:r>
          </a:p>
          <a:p>
            <a:pPr lvl="2"/>
            <a:r>
              <a:rPr lang="en-US" dirty="0" smtClean="0"/>
              <a:t>Trustee should file REV-65 Petition with Board of Appeals</a:t>
            </a:r>
          </a:p>
          <a:p>
            <a:pPr lvl="2"/>
            <a:r>
              <a:rPr lang="en-US" dirty="0" smtClean="0"/>
              <a:t>Board of Appeals probably will deny Petition</a:t>
            </a:r>
          </a:p>
          <a:p>
            <a:pPr lvl="2"/>
            <a:r>
              <a:rPr lang="en-US" dirty="0" smtClean="0"/>
              <a:t>Board of Finance and Revenue probably will reverse and grant refund on </a:t>
            </a:r>
            <a:r>
              <a:rPr lang="en-US" dirty="0" smtClean="0"/>
              <a:t>appeal if denial was based on residence of trustee or beneficiaries</a:t>
            </a:r>
            <a:endParaRPr lang="en-US" dirty="0" smtClean="0"/>
          </a:p>
          <a:p>
            <a:pPr lvl="3"/>
            <a:r>
              <a:rPr lang="en-US" u="sng" dirty="0" err="1"/>
              <a:t>Hansjoerg</a:t>
            </a:r>
            <a:r>
              <a:rPr lang="en-US" u="sng" dirty="0"/>
              <a:t> Wyss 2004 Descendant’s Trust</a:t>
            </a:r>
            <a:r>
              <a:rPr lang="en-US" dirty="0"/>
              <a:t>, BF&amp;R </a:t>
            </a:r>
            <a:r>
              <a:rPr lang="en-US" dirty="0" smtClean="0"/>
              <a:t>Docket </a:t>
            </a:r>
            <a:r>
              <a:rPr lang="en-US" dirty="0"/>
              <a:t>No. 1908934 (June 22, 2017), www.bfrcases.patreasury.gov</a:t>
            </a:r>
          </a:p>
          <a:p>
            <a:pPr lvl="3"/>
            <a:r>
              <a:rPr lang="en-US" u="sng" dirty="0"/>
              <a:t>Fox Caleb Deed for Descendants </a:t>
            </a:r>
            <a:r>
              <a:rPr lang="en-US" u="sng" dirty="0" err="1" smtClean="0"/>
              <a:t>Tr</a:t>
            </a:r>
            <a:r>
              <a:rPr lang="en-US" dirty="0" smtClean="0"/>
              <a:t>, </a:t>
            </a:r>
            <a:r>
              <a:rPr lang="en-US" dirty="0"/>
              <a:t>BF&amp;R </a:t>
            </a:r>
            <a:r>
              <a:rPr lang="en-US" dirty="0" smtClean="0"/>
              <a:t>Docket </a:t>
            </a:r>
            <a:r>
              <a:rPr lang="en-US" dirty="0"/>
              <a:t>No. 1713438 (Dec 3, 2018), </a:t>
            </a:r>
            <a:r>
              <a:rPr lang="en-US" dirty="0" smtClean="0"/>
              <a:t>www.bfrcases.patreasury.gov</a:t>
            </a:r>
            <a:endParaRPr lang="en-US" u="sng" dirty="0" smtClean="0"/>
          </a:p>
          <a:p>
            <a:pPr lvl="3"/>
            <a:r>
              <a:rPr lang="en-US" u="sng" dirty="0" err="1" smtClean="0"/>
              <a:t>Felger</a:t>
            </a:r>
            <a:r>
              <a:rPr lang="en-US" u="sng" dirty="0" smtClean="0"/>
              <a:t> </a:t>
            </a:r>
            <a:r>
              <a:rPr lang="en-US" u="sng" dirty="0" smtClean="0"/>
              <a:t>Elizabeth Y Trust U/W</a:t>
            </a:r>
            <a:r>
              <a:rPr lang="en-US" dirty="0" smtClean="0"/>
              <a:t>, BF&amp;R Docket No. 2010371 (July 8, 2021), </a:t>
            </a:r>
            <a:br>
              <a:rPr lang="en-US" dirty="0" smtClean="0"/>
            </a:br>
            <a:r>
              <a:rPr lang="en-US" dirty="0" smtClean="0"/>
              <a:t>www. </a:t>
            </a:r>
            <a:r>
              <a:rPr lang="en-US" dirty="0" smtClean="0"/>
              <a:t>bfrcases.patreasury.gov</a:t>
            </a:r>
          </a:p>
          <a:p>
            <a:pPr marL="914400" lvl="2" indent="0">
              <a:buNone/>
            </a:pPr>
            <a:endParaRPr lang="en-US" dirty="0" smtClean="0"/>
          </a:p>
        </p:txBody>
      </p:sp>
      <p:sp>
        <p:nvSpPr>
          <p:cNvPr id="4" name="Footer Placeholder 3" descr="" title=""/>
          <p:cNvSpPr>
            <a:spLocks noGrp="1"/>
          </p:cNvSpPr>
          <p:nvPr>
            <p:ph type="ftr" sz="quarter" idx="11"/>
          </p:nvPr>
        </p:nvSpPr>
        <p:spPr/>
        <p:txBody>
          <a:bodyPr/>
          <a:lstStyle/>
          <a:p>
            <a:r>
              <a:rPr lang="en-US" dirty="0"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34</a:t>
            </a:fld>
            <a:endParaRPr lang="en-US" dirty="0"/>
          </a:p>
        </p:txBody>
      </p:sp>
    </p:spTree>
    <p:extLst>
      <p:ext uri="{BB962C8B-B14F-4D97-AF65-F5344CB8AC3E}">
        <p14:creationId xmlns:p14="http://schemas.microsoft.com/office/powerpoint/2010/main" val="3883433312"/>
      </p:ext>
    </p:extLst>
  </p:cSld>
  <p:clrMapOvr>
    <a:masterClrMapping/>
  </p:clrMapOvr>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a:xfrm>
            <a:off x="838200" y="1825624"/>
            <a:ext cx="10515600" cy="4454595"/>
          </a:xfrm>
        </p:spPr>
        <p:txBody>
          <a:bodyPr>
            <a:normAutofit/>
          </a:bodyPr>
          <a:lstStyle/>
          <a:p>
            <a:r>
              <a:rPr lang="en-US" b="1" dirty="0">
                <a:solidFill>
                  <a:srgbClr val="C00000"/>
                </a:solidFill>
              </a:rPr>
              <a:t>Pennsylvania</a:t>
            </a:r>
            <a:r>
              <a:rPr lang="en-US" dirty="0">
                <a:solidFill>
                  <a:srgbClr val="C00000"/>
                </a:solidFill>
              </a:rPr>
              <a:t> (continued)</a:t>
            </a:r>
          </a:p>
          <a:p>
            <a:pPr lvl="2"/>
            <a:r>
              <a:rPr lang="en-US" dirty="0" smtClean="0"/>
              <a:t>Board of Finance and Revenue might not reverse and grant refund on appeal if denial was based on current residence of grantor</a:t>
            </a:r>
          </a:p>
          <a:p>
            <a:pPr lvl="3"/>
            <a:r>
              <a:rPr lang="en-US" u="sng" dirty="0" smtClean="0"/>
              <a:t>Granger Gift Trust FBO Hailey Granger</a:t>
            </a:r>
            <a:r>
              <a:rPr lang="en-US" dirty="0" smtClean="0"/>
              <a:t>, BF&amp;R Docket Nos. 2013598, 2013599, 2013602 (Sept. 16, 2021), www.bfrcases.patreasury.gov</a:t>
            </a:r>
          </a:p>
          <a:p>
            <a:pPr lvl="2"/>
            <a:r>
              <a:rPr lang="en-US" dirty="0" smtClean="0"/>
              <a:t>Further appeal should be considered because residence of grantor should be immaterial in determining trust’s residency status</a:t>
            </a:r>
            <a:endParaRPr lang="en-US" dirty="0" smtClean="0"/>
          </a:p>
          <a:p>
            <a:pPr lvl="2"/>
            <a:r>
              <a:rPr lang="en-US" dirty="0" smtClean="0"/>
              <a:t>Make </a:t>
            </a:r>
            <a:r>
              <a:rPr lang="en-US" dirty="0" smtClean="0"/>
              <a:t>sure to meet appeal </a:t>
            </a:r>
            <a:r>
              <a:rPr lang="en-US" dirty="0" smtClean="0"/>
              <a:t>deadline</a:t>
            </a:r>
            <a:endParaRPr lang="en-US" dirty="0" smtClean="0"/>
          </a:p>
        </p:txBody>
      </p:sp>
      <p:sp>
        <p:nvSpPr>
          <p:cNvPr id="4" name="Footer Placeholder 3" descr="" title=""/>
          <p:cNvSpPr>
            <a:spLocks noGrp="1"/>
          </p:cNvSpPr>
          <p:nvPr>
            <p:ph type="ftr" sz="quarter" idx="11"/>
          </p:nvPr>
        </p:nvSpPr>
        <p:spPr/>
        <p:txBody>
          <a:bodyPr/>
          <a:lstStyle/>
          <a:p>
            <a:r>
              <a:rPr lang="en-US" dirty="0"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35</a:t>
            </a:fld>
            <a:endParaRPr lang="en-US" dirty="0"/>
          </a:p>
        </p:txBody>
      </p:sp>
    </p:spTree>
    <p:extLst>
      <p:ext uri="{BB962C8B-B14F-4D97-AF65-F5344CB8AC3E}">
        <p14:creationId xmlns:p14="http://schemas.microsoft.com/office/powerpoint/2010/main" val="3528636063"/>
      </p:ext>
    </p:extLst>
  </p:cSld>
  <p:clrMapOvr>
    <a:masterClrMapping/>
  </p:clrMapOvr>
</p:sld>
</file>

<file path=ppt/slides/slide3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Maryland</a:t>
            </a:r>
            <a:r>
              <a:rPr lang="en-US" dirty="0">
                <a:solidFill>
                  <a:srgbClr val="C00000"/>
                </a:solidFill>
              </a:rPr>
              <a:t> (Maryland Income Tax; Maryland County Income Tax) </a:t>
            </a:r>
            <a:endParaRPr lang="en-US" dirty="0" smtClean="0">
              <a:solidFill>
                <a:srgbClr val="C00000"/>
              </a:solidFill>
            </a:endParaRPr>
          </a:p>
          <a:p>
            <a:pPr lvl="1"/>
            <a:r>
              <a:rPr lang="en-US" dirty="0" smtClean="0"/>
              <a:t>Filing </a:t>
            </a:r>
            <a:r>
              <a:rPr lang="en-US" dirty="0"/>
              <a:t>Requirement</a:t>
            </a:r>
          </a:p>
          <a:p>
            <a:pPr lvl="1"/>
            <a:r>
              <a:rPr lang="en-US" dirty="0"/>
              <a:t>Grantor-Trust Rules</a:t>
            </a:r>
          </a:p>
          <a:p>
            <a:pPr lvl="1"/>
            <a:r>
              <a:rPr lang="en-US" dirty="0"/>
              <a:t>Distribution Deduction</a:t>
            </a:r>
          </a:p>
          <a:p>
            <a:pPr lvl="1"/>
            <a:r>
              <a:rPr lang="en-US" dirty="0"/>
              <a:t>Tax </a:t>
            </a:r>
            <a:r>
              <a:rPr lang="en-US" dirty="0" smtClean="0"/>
              <a:t>Rates: </a:t>
            </a:r>
            <a:endParaRPr lang="en-US" dirty="0"/>
          </a:p>
          <a:p>
            <a:pPr lvl="2"/>
            <a:r>
              <a:rPr lang="en-US" dirty="0"/>
              <a:t>State: Up to 5.75% over $250,000</a:t>
            </a:r>
          </a:p>
          <a:p>
            <a:pPr lvl="2"/>
            <a:r>
              <a:rPr lang="en-US" dirty="0"/>
              <a:t>County: Between 2.25%‒3.20%</a:t>
            </a:r>
          </a:p>
          <a:p>
            <a:pPr lvl="2"/>
            <a:r>
              <a:rPr lang="en-US" dirty="0"/>
              <a:t>State/County: Up to 8.95% over $250,000</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36</a:t>
            </a:fld>
            <a:endParaRPr lang="en-US" dirty="0"/>
          </a:p>
        </p:txBody>
      </p:sp>
      <p:pic>
        <p:nvPicPr>
          <p:cNvPr id="6" name="Picture 5" descr="" title="">
            <a:extLst>
              <a:ext uri="{FF2B5EF4-FFF2-40B4-BE49-F238E27FC236}">
                <a16:creationId xmlns:a16="http://schemas.microsoft.com/office/drawing/2014/main" id="{C1B0E802-81F1-44CB-AE7A-2238A9A04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6776" y="2727936"/>
            <a:ext cx="3259421" cy="3259421"/>
          </a:xfrm>
          <a:prstGeom prst="rect">
            <a:avLst/>
          </a:prstGeom>
        </p:spPr>
      </p:pic>
    </p:spTree>
    <p:extLst>
      <p:ext uri="{BB962C8B-B14F-4D97-AF65-F5344CB8AC3E}">
        <p14:creationId xmlns:p14="http://schemas.microsoft.com/office/powerpoint/2010/main" val="2931190466"/>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Maryland</a:t>
            </a:r>
            <a:r>
              <a:rPr lang="en-US" dirty="0">
                <a:solidFill>
                  <a:srgbClr val="C00000"/>
                </a:solidFill>
              </a:rPr>
              <a:t> (continued)</a:t>
            </a:r>
          </a:p>
          <a:p>
            <a:pPr lvl="1"/>
            <a:r>
              <a:rPr lang="en-US" dirty="0"/>
              <a:t>Resident Trust</a:t>
            </a:r>
          </a:p>
          <a:p>
            <a:pPr lvl="2"/>
            <a:r>
              <a:rPr lang="en-US" dirty="0"/>
              <a:t>Trust created by MD testator (domiciliary)</a:t>
            </a:r>
          </a:p>
          <a:p>
            <a:pPr lvl="2"/>
            <a:r>
              <a:rPr lang="en-US" dirty="0"/>
              <a:t>Trust created by MD trustor (current domiciliary)</a:t>
            </a:r>
          </a:p>
          <a:p>
            <a:pPr lvl="2"/>
            <a:r>
              <a:rPr lang="en-US" dirty="0"/>
              <a:t>Trust principally administered in MD</a:t>
            </a:r>
          </a:p>
          <a:p>
            <a:pPr lvl="1"/>
            <a:r>
              <a:rPr lang="en-US" dirty="0"/>
              <a:t>Nonresident Trust: Trust Not Resident Trust</a:t>
            </a:r>
          </a:p>
          <a:p>
            <a:pPr lvl="1"/>
            <a:r>
              <a:rPr lang="en-US" dirty="0"/>
              <a:t>Taxation of Trust</a:t>
            </a:r>
          </a:p>
          <a:p>
            <a:pPr lvl="2"/>
            <a:r>
              <a:rPr lang="en-US" dirty="0"/>
              <a:t>Resident Trust</a:t>
            </a:r>
          </a:p>
          <a:p>
            <a:pPr lvl="3"/>
            <a:r>
              <a:rPr lang="en-US" dirty="0"/>
              <a:t>Taxed on all MD taxable income</a:t>
            </a:r>
          </a:p>
          <a:p>
            <a:pPr lvl="3"/>
            <a:r>
              <a:rPr lang="en-US" dirty="0"/>
              <a:t>Nonresident beneficiary deduction: Applicability to future beneficiaries unclear</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37</a:t>
            </a:fld>
            <a:endParaRPr lang="en-US" dirty="0"/>
          </a:p>
        </p:txBody>
      </p:sp>
    </p:spTree>
    <p:extLst>
      <p:ext uri="{BB962C8B-B14F-4D97-AF65-F5344CB8AC3E}">
        <p14:creationId xmlns:p14="http://schemas.microsoft.com/office/powerpoint/2010/main" val="2972162144"/>
      </p:ext>
    </p:extLst>
  </p:cSld>
  <p:clrMapOvr>
    <a:masterClrMapping/>
  </p:clrMapOvr>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Maryland</a:t>
            </a:r>
            <a:r>
              <a:rPr lang="en-US" dirty="0">
                <a:solidFill>
                  <a:srgbClr val="C00000"/>
                </a:solidFill>
              </a:rPr>
              <a:t> (continued)</a:t>
            </a:r>
          </a:p>
          <a:p>
            <a:pPr lvl="1"/>
            <a:r>
              <a:rPr lang="en-US" dirty="0"/>
              <a:t>Taxation of Trust (continued)</a:t>
            </a:r>
          </a:p>
          <a:p>
            <a:pPr lvl="2"/>
            <a:r>
              <a:rPr lang="en-US" dirty="0"/>
              <a:t>Nonresident Trust: Taxed on MD source income</a:t>
            </a:r>
          </a:p>
          <a:p>
            <a:pPr lvl="2"/>
            <a:r>
              <a:rPr lang="en-US" dirty="0"/>
              <a:t>Estimated Payments: Required</a:t>
            </a:r>
          </a:p>
          <a:p>
            <a:pPr lvl="2"/>
            <a:r>
              <a:rPr lang="en-US" dirty="0"/>
              <a:t>CRT: No specific guidance</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Available</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38</a:t>
            </a:fld>
            <a:endParaRPr lang="en-US" dirty="0"/>
          </a:p>
        </p:txBody>
      </p:sp>
    </p:spTree>
    <p:extLst>
      <p:ext uri="{BB962C8B-B14F-4D97-AF65-F5344CB8AC3E}">
        <p14:creationId xmlns:p14="http://schemas.microsoft.com/office/powerpoint/2010/main" val="1072081386"/>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Introduction </a:t>
            </a:r>
            <a:r>
              <a:rPr lang="en-US" sz="2800" i="1" dirty="0" smtClean="0"/>
              <a:t>(Continued)</a:t>
            </a:r>
            <a:endParaRPr lang="en-US" dirty="0"/>
          </a:p>
        </p:txBody>
      </p:sp>
      <p:sp>
        <p:nvSpPr>
          <p:cNvPr id="3" name="Content Placeholder 2" descr="" title=""/>
          <p:cNvSpPr>
            <a:spLocks noGrp="1"/>
          </p:cNvSpPr>
          <p:nvPr>
            <p:ph idx="1"/>
          </p:nvPr>
        </p:nvSpPr>
        <p:spPr/>
        <p:txBody>
          <a:bodyPr>
            <a:normAutofit/>
          </a:bodyPr>
          <a:lstStyle/>
          <a:p>
            <a:pPr lvl="1"/>
            <a:r>
              <a:rPr lang="en-US" dirty="0"/>
              <a:t>Federal vs. State Tax Savings—In </a:t>
            </a:r>
            <a:r>
              <a:rPr lang="en-US" dirty="0" smtClean="0"/>
              <a:t>2021, </a:t>
            </a:r>
            <a:r>
              <a:rPr lang="en-US" dirty="0"/>
              <a:t>including $1 million long-term capital gain in DNI to CA beneficiary rather than taxing gain to trust would have cost—not saved—$</a:t>
            </a:r>
            <a:r>
              <a:rPr lang="en-US" dirty="0" smtClean="0"/>
              <a:t>71,894</a:t>
            </a:r>
            <a:endParaRPr lang="en-US" dirty="0"/>
          </a:p>
          <a:p>
            <a:pPr lvl="1"/>
            <a:r>
              <a:rPr lang="en-US" dirty="0"/>
              <a:t>People Are Doing It—From 1987‒2003, </a:t>
            </a:r>
            <a:r>
              <a:rPr lang="en-US" dirty="0" err="1"/>
              <a:t>Sitkoff</a:t>
            </a:r>
            <a:r>
              <a:rPr lang="en-US" dirty="0"/>
              <a:t> &amp; </a:t>
            </a:r>
            <a:r>
              <a:rPr lang="en-US" dirty="0" err="1"/>
              <a:t>Schanzenbach</a:t>
            </a:r>
            <a:r>
              <a:rPr lang="en-US" dirty="0"/>
              <a:t> found that $100 billion of federally reported trust assets (about 10% of total) moved to states that: </a:t>
            </a:r>
          </a:p>
          <a:p>
            <a:pPr lvl="2"/>
            <a:r>
              <a:rPr lang="en-US" dirty="0"/>
              <a:t>Had lengthened or abolished RAP for trusts</a:t>
            </a:r>
          </a:p>
          <a:p>
            <a:pPr lvl="2"/>
            <a:r>
              <a:rPr lang="en-US" dirty="0"/>
              <a:t>Did not tax income of trust created by nonresident</a:t>
            </a:r>
          </a:p>
          <a:p>
            <a:pPr lvl="1"/>
            <a:r>
              <a:rPr lang="en-US" dirty="0"/>
              <a:t>Risks of Inaction Are Real</a:t>
            </a:r>
          </a:p>
          <a:p>
            <a:pPr lvl="1"/>
            <a:r>
              <a:rPr lang="en-US" dirty="0"/>
              <a:t>Implications of 2017 Tax Act—Grantor trusts might no longer make sense</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a:t>
            </a:fld>
            <a:endParaRPr lang="en-US" dirty="0"/>
          </a:p>
        </p:txBody>
      </p:sp>
    </p:spTree>
    <p:extLst>
      <p:ext uri="{BB962C8B-B14F-4D97-AF65-F5344CB8AC3E}">
        <p14:creationId xmlns:p14="http://schemas.microsoft.com/office/powerpoint/2010/main" val="1831501348"/>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Maryland</a:t>
            </a:r>
            <a:r>
              <a:rPr lang="en-US" dirty="0">
                <a:solidFill>
                  <a:srgbClr val="C00000"/>
                </a:solidFill>
              </a:rPr>
              <a:t> (continued)</a:t>
            </a:r>
          </a:p>
          <a:p>
            <a:pPr lvl="1"/>
            <a:r>
              <a:rPr lang="en-US" dirty="0"/>
              <a:t>Planning</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$87,868</a:t>
            </a:r>
          </a:p>
          <a:p>
            <a:pPr lvl="2"/>
            <a:r>
              <a:rPr lang="en-US" dirty="0"/>
              <a:t>Including in DNI for MD beneficiary costs $</a:t>
            </a:r>
            <a:r>
              <a:rPr lang="en-US" dirty="0" smtClean="0"/>
              <a:t>53,290 </a:t>
            </a:r>
            <a:r>
              <a:rPr lang="en-US" dirty="0"/>
              <a:t>(Baltimore)</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39</a:t>
            </a:fld>
            <a:endParaRPr lang="en-US" dirty="0"/>
          </a:p>
        </p:txBody>
      </p:sp>
    </p:spTree>
    <p:extLst>
      <p:ext uri="{BB962C8B-B14F-4D97-AF65-F5344CB8AC3E}">
        <p14:creationId xmlns:p14="http://schemas.microsoft.com/office/powerpoint/2010/main" val="3067470763"/>
      </p:ext>
    </p:extLst>
  </p:cSld>
  <p:clrMapOvr>
    <a:masterClrMapping/>
  </p:clrMapOvr>
</p:sld>
</file>

<file path=ppt/slides/slide4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California</a:t>
            </a:r>
            <a:r>
              <a:rPr lang="en-US" dirty="0">
                <a:solidFill>
                  <a:srgbClr val="C00000"/>
                </a:solidFill>
              </a:rPr>
              <a:t> (California Personal Income Tax) </a:t>
            </a:r>
          </a:p>
          <a:p>
            <a:pPr lvl="1"/>
            <a:r>
              <a:rPr lang="en-US" dirty="0"/>
              <a:t>Filing Requirement</a:t>
            </a:r>
          </a:p>
          <a:p>
            <a:pPr lvl="1"/>
            <a:r>
              <a:rPr lang="en-US" dirty="0"/>
              <a:t>Grantor-Trust Rules</a:t>
            </a:r>
          </a:p>
          <a:p>
            <a:pPr lvl="1"/>
            <a:r>
              <a:rPr lang="en-US" dirty="0"/>
              <a:t>Distribution Deduction</a:t>
            </a:r>
          </a:p>
          <a:p>
            <a:pPr lvl="1"/>
            <a:r>
              <a:rPr lang="en-US" dirty="0"/>
              <a:t>Tax Rates: Up to 13.30% over $1 million</a:t>
            </a:r>
          </a:p>
          <a:p>
            <a:pPr lvl="1"/>
            <a:r>
              <a:rPr lang="en-US" dirty="0"/>
              <a:t>Resident Trust</a:t>
            </a:r>
          </a:p>
          <a:p>
            <a:pPr lvl="2"/>
            <a:r>
              <a:rPr lang="en-US" dirty="0"/>
              <a:t>Trust with resident fiduciary</a:t>
            </a:r>
          </a:p>
          <a:p>
            <a:pPr lvl="2"/>
            <a:r>
              <a:rPr lang="en-US" dirty="0"/>
              <a:t>Trust with resident </a:t>
            </a:r>
            <a:r>
              <a:rPr lang="en-US" dirty="0" err="1"/>
              <a:t>noncontingent</a:t>
            </a:r>
            <a:r>
              <a:rPr lang="en-US" dirty="0"/>
              <a:t> </a:t>
            </a:r>
            <a:r>
              <a:rPr lang="en-US" dirty="0" smtClean="0"/>
              <a:t>beneficiary</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40</a:t>
            </a:fld>
            <a:endParaRPr lang="en-US" dirty="0"/>
          </a:p>
        </p:txBody>
      </p:sp>
      <p:pic>
        <p:nvPicPr>
          <p:cNvPr id="6" name="Picture 5" descr="" title="">
            <a:extLst>
              <a:ext uri="{FF2B5EF4-FFF2-40B4-BE49-F238E27FC236}">
                <a16:creationId xmlns:a16="http://schemas.microsoft.com/office/drawing/2014/main" id="{5160E7BC-09DD-4541-A6D5-63411ADFF7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152" y="2121741"/>
            <a:ext cx="3517677" cy="3651437"/>
          </a:xfrm>
          <a:prstGeom prst="rect">
            <a:avLst/>
          </a:prstGeom>
        </p:spPr>
      </p:pic>
    </p:spTree>
    <p:extLst>
      <p:ext uri="{BB962C8B-B14F-4D97-AF65-F5344CB8AC3E}">
        <p14:creationId xmlns:p14="http://schemas.microsoft.com/office/powerpoint/2010/main" val="1907022759"/>
      </p:ext>
    </p:extLst>
  </p:cSld>
  <p:clrMapOvr>
    <a:masterClrMapping/>
  </p:clrMapOvr>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California</a:t>
            </a:r>
            <a:r>
              <a:rPr lang="en-US" dirty="0">
                <a:solidFill>
                  <a:srgbClr val="C00000"/>
                </a:solidFill>
              </a:rPr>
              <a:t> (continued)</a:t>
            </a:r>
          </a:p>
          <a:p>
            <a:pPr lvl="1"/>
            <a:r>
              <a:rPr lang="en-US" dirty="0"/>
              <a:t>Resident Individual</a:t>
            </a:r>
          </a:p>
          <a:p>
            <a:pPr lvl="2"/>
            <a:r>
              <a:rPr lang="en-US" dirty="0"/>
              <a:t>Domiciliary</a:t>
            </a:r>
          </a:p>
          <a:p>
            <a:pPr lvl="2"/>
            <a:r>
              <a:rPr lang="en-US" dirty="0"/>
              <a:t>In CA for other than temporary or transitory purpose</a:t>
            </a:r>
          </a:p>
          <a:p>
            <a:pPr lvl="1"/>
            <a:r>
              <a:rPr lang="en-US" dirty="0"/>
              <a:t>Corporate Fiduciary: Transacts major portion of administration in CA</a:t>
            </a:r>
          </a:p>
          <a:p>
            <a:pPr lvl="1"/>
            <a:r>
              <a:rPr lang="en-US" dirty="0"/>
              <a:t>Nonresident Trust: Trust not Resident </a:t>
            </a:r>
            <a:r>
              <a:rPr lang="en-US" dirty="0" smtClean="0"/>
              <a:t>Trust</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41</a:t>
            </a:fld>
            <a:endParaRPr lang="en-US" dirty="0"/>
          </a:p>
        </p:txBody>
      </p:sp>
    </p:spTree>
    <p:extLst>
      <p:ext uri="{BB962C8B-B14F-4D97-AF65-F5344CB8AC3E}">
        <p14:creationId xmlns:p14="http://schemas.microsoft.com/office/powerpoint/2010/main" val="1750915226"/>
      </p:ext>
    </p:extLst>
  </p:cSld>
  <p:clrMapOvr>
    <a:masterClrMapping/>
  </p:clrMapOvr>
</p:sld>
</file>

<file path=ppt/slides/slide4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California</a:t>
            </a:r>
            <a:r>
              <a:rPr lang="en-US" dirty="0">
                <a:solidFill>
                  <a:srgbClr val="C00000"/>
                </a:solidFill>
              </a:rPr>
              <a:t> (continued)</a:t>
            </a:r>
          </a:p>
          <a:p>
            <a:pPr lvl="1"/>
            <a:r>
              <a:rPr lang="en-US" dirty="0"/>
              <a:t>Taxation of Trust</a:t>
            </a:r>
          </a:p>
          <a:p>
            <a:pPr lvl="2"/>
            <a:r>
              <a:rPr lang="en-US" dirty="0"/>
              <a:t>Resident Trust: Taxed on all CA taxable income (apportioned </a:t>
            </a:r>
            <a:r>
              <a:rPr lang="en-US" dirty="0" smtClean="0"/>
              <a:t/>
            </a:r>
            <a:br>
              <a:rPr lang="en-US" dirty="0" smtClean="0"/>
            </a:br>
            <a:r>
              <a:rPr lang="en-US" dirty="0" smtClean="0"/>
              <a:t>based </a:t>
            </a:r>
            <a:r>
              <a:rPr lang="en-US" dirty="0"/>
              <a:t>on number of resident fiduciaries and </a:t>
            </a:r>
            <a:r>
              <a:rPr lang="en-US" dirty="0" err="1"/>
              <a:t>noncontingent</a:t>
            </a:r>
            <a:r>
              <a:rPr lang="en-US" dirty="0"/>
              <a:t> beneficiaries) </a:t>
            </a:r>
          </a:p>
          <a:p>
            <a:pPr lvl="2"/>
            <a:r>
              <a:rPr lang="en-US" dirty="0"/>
              <a:t>Nonresident Trust: Taxed on CA source income</a:t>
            </a:r>
          </a:p>
          <a:p>
            <a:pPr lvl="2"/>
            <a:r>
              <a:rPr lang="en-US" dirty="0"/>
              <a:t>Estimated Payments: Required	</a:t>
            </a:r>
          </a:p>
          <a:p>
            <a:pPr lvl="2"/>
            <a:r>
              <a:rPr lang="en-US" dirty="0"/>
              <a:t>Throwback Tax</a:t>
            </a:r>
          </a:p>
          <a:p>
            <a:pPr lvl="2"/>
            <a:r>
              <a:rPr lang="en-US" dirty="0"/>
              <a:t>CRT: Not taxed at trust level</a:t>
            </a:r>
          </a:p>
          <a:p>
            <a:pPr lvl="1"/>
            <a:r>
              <a:rPr lang="en-US" dirty="0" smtClean="0"/>
              <a:t>DING </a:t>
            </a:r>
            <a:r>
              <a:rPr lang="en-US" dirty="0"/>
              <a:t>Trust Option</a:t>
            </a:r>
          </a:p>
          <a:p>
            <a:pPr lvl="2"/>
            <a:r>
              <a:rPr lang="en-US" dirty="0"/>
              <a:t>Incomplete gift, </a:t>
            </a:r>
            <a:r>
              <a:rPr lang="en-US" dirty="0" err="1"/>
              <a:t>nongrantor</a:t>
            </a:r>
            <a:r>
              <a:rPr lang="en-US" dirty="0"/>
              <a:t> trust</a:t>
            </a:r>
          </a:p>
          <a:p>
            <a:pPr lvl="2"/>
            <a:r>
              <a:rPr lang="en-US" dirty="0"/>
              <a:t>Available; FTB proposal would treat </a:t>
            </a:r>
            <a:r>
              <a:rPr lang="en-US" dirty="0" smtClean="0"/>
              <a:t>DING </a:t>
            </a:r>
            <a:r>
              <a:rPr lang="en-US" dirty="0"/>
              <a:t>Trust </a:t>
            </a:r>
            <a:r>
              <a:rPr lang="en-US" dirty="0" smtClean="0"/>
              <a:t>as</a:t>
            </a:r>
            <a:br>
              <a:rPr lang="en-US" dirty="0" smtClean="0"/>
            </a:br>
            <a:r>
              <a:rPr lang="en-US" dirty="0" smtClean="0"/>
              <a:t> </a:t>
            </a:r>
            <a:r>
              <a:rPr lang="en-US" dirty="0"/>
              <a:t>grantor trust starting in </a:t>
            </a:r>
            <a:r>
              <a:rPr lang="en-US" dirty="0" smtClean="0"/>
              <a:t>2022</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42</a:t>
            </a:fld>
            <a:endParaRPr lang="en-US" dirty="0"/>
          </a:p>
        </p:txBody>
      </p:sp>
      <p:pic>
        <p:nvPicPr>
          <p:cNvPr id="6" name="Picture 5" descr="" title="">
            <a:extLst>
              <a:ext uri="{FF2B5EF4-FFF2-40B4-BE49-F238E27FC236}">
                <a16:creationId xmlns:a16="http://schemas.microsoft.com/office/drawing/2014/main" id="{1779C383-5978-4D88-8ADB-3D8840FE27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033" b="16608"/>
          <a:stretch/>
        </p:blipFill>
        <p:spPr>
          <a:xfrm>
            <a:off x="7671325" y="3666671"/>
            <a:ext cx="2880561" cy="2510292"/>
          </a:xfrm>
          <a:prstGeom prst="rect">
            <a:avLst/>
          </a:prstGeom>
        </p:spPr>
      </p:pic>
    </p:spTree>
    <p:extLst>
      <p:ext uri="{BB962C8B-B14F-4D97-AF65-F5344CB8AC3E}">
        <p14:creationId xmlns:p14="http://schemas.microsoft.com/office/powerpoint/2010/main" val="366760249"/>
      </p:ext>
    </p:extLst>
  </p:cSld>
  <p:clrMapOvr>
    <a:masterClrMapping/>
  </p:clrMapOvr>
</p:sld>
</file>

<file path=ppt/slides/slide4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Specific States Tax Trust Income? </a:t>
            </a: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California</a:t>
            </a:r>
            <a:r>
              <a:rPr lang="en-US" dirty="0">
                <a:solidFill>
                  <a:srgbClr val="C00000"/>
                </a:solidFill>
              </a:rPr>
              <a:t> (continued)</a:t>
            </a:r>
          </a:p>
          <a:p>
            <a:pPr lvl="1"/>
            <a:r>
              <a:rPr lang="en-US" dirty="0"/>
              <a:t>Planning</a:t>
            </a:r>
          </a:p>
          <a:p>
            <a:pPr lvl="1"/>
            <a:r>
              <a:rPr lang="en-US" dirty="0"/>
              <a:t>Trustee Duty to Minimize Tax</a:t>
            </a:r>
          </a:p>
          <a:p>
            <a:pPr lvl="1"/>
            <a:r>
              <a:rPr lang="en-US" dirty="0"/>
              <a:t>Examples: $1 million long-term capital </a:t>
            </a:r>
            <a:r>
              <a:rPr lang="en-US" dirty="0" smtClean="0"/>
              <a:t>gain (2021)</a:t>
            </a:r>
            <a:endParaRPr lang="en-US" dirty="0"/>
          </a:p>
          <a:p>
            <a:pPr lvl="2"/>
            <a:r>
              <a:rPr lang="en-US" dirty="0"/>
              <a:t>Structuring trust to eliminate tax saves $</a:t>
            </a:r>
            <a:r>
              <a:rPr lang="en-US" dirty="0" smtClean="0"/>
              <a:t>106,869</a:t>
            </a:r>
            <a:endParaRPr lang="en-US" dirty="0"/>
          </a:p>
          <a:p>
            <a:pPr lvl="2"/>
            <a:r>
              <a:rPr lang="en-US" dirty="0"/>
              <a:t>Including in DNI for CA beneficiary costs $</a:t>
            </a:r>
            <a:r>
              <a:rPr lang="en-US" dirty="0" smtClean="0"/>
              <a:t>71,894</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43</a:t>
            </a:fld>
            <a:endParaRPr lang="en-US" dirty="0"/>
          </a:p>
        </p:txBody>
      </p:sp>
    </p:spTree>
    <p:extLst>
      <p:ext uri="{BB962C8B-B14F-4D97-AF65-F5344CB8AC3E}">
        <p14:creationId xmlns:p14="http://schemas.microsoft.com/office/powerpoint/2010/main" val="3778654195"/>
      </p:ext>
    </p:extLst>
  </p:cSld>
  <p:clrMapOvr>
    <a:masterClrMapping/>
  </p:clrMapOvr>
</p:sld>
</file>

<file path=ppt/slides/slide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838199" y="365125"/>
            <a:ext cx="11146971" cy="1325563"/>
          </a:xfrm>
        </p:spPr>
        <p:txBody>
          <a:bodyPr/>
          <a:lstStyle/>
          <a:p>
            <a:r>
              <a:rPr lang="en-US" dirty="0"/>
              <a:t>What Are Planning Considerations for New Trusts</a:t>
            </a:r>
            <a:r>
              <a:rPr lang="en-US" dirty="0" smtClean="0"/>
              <a:t>? </a:t>
            </a:r>
            <a:endParaRPr lang="en-US" sz="3200" b="0" dirty="0"/>
          </a:p>
        </p:txBody>
      </p:sp>
      <p:sp>
        <p:nvSpPr>
          <p:cNvPr id="3" name="Content Placeholder 2" descr="" title=""/>
          <p:cNvSpPr>
            <a:spLocks noGrp="1"/>
          </p:cNvSpPr>
          <p:nvPr>
            <p:ph idx="1"/>
          </p:nvPr>
        </p:nvSpPr>
        <p:spPr/>
        <p:txBody>
          <a:bodyPr/>
          <a:lstStyle/>
          <a:p>
            <a:r>
              <a:rPr lang="en-US" b="1" dirty="0">
                <a:solidFill>
                  <a:srgbClr val="C00000"/>
                </a:solidFill>
              </a:rPr>
              <a:t>How to Approach Issue</a:t>
            </a:r>
          </a:p>
          <a:p>
            <a:pPr lvl="1"/>
            <a:r>
              <a:rPr lang="en-US" dirty="0"/>
              <a:t>Determine which state statutes apply</a:t>
            </a:r>
          </a:p>
          <a:p>
            <a:pPr lvl="1"/>
            <a:r>
              <a:rPr lang="en-US" dirty="0"/>
              <a:t>Determine whether imposition of tax violates US Constitution</a:t>
            </a:r>
          </a:p>
          <a:p>
            <a:pPr lvl="2"/>
            <a:r>
              <a:rPr lang="en-US" dirty="0"/>
              <a:t>Due Process Clause</a:t>
            </a:r>
          </a:p>
          <a:p>
            <a:pPr lvl="2"/>
            <a:r>
              <a:rPr lang="en-US" dirty="0"/>
              <a:t>Dormant Commerce Clause</a:t>
            </a:r>
          </a:p>
          <a:p>
            <a:r>
              <a:rPr lang="en-US" b="1" dirty="0">
                <a:solidFill>
                  <a:srgbClr val="C00000"/>
                </a:solidFill>
              </a:rPr>
              <a:t>Testamentary Trust Created by Domiciliary/Resident</a:t>
            </a:r>
          </a:p>
          <a:p>
            <a:r>
              <a:rPr lang="en-US" b="1" dirty="0">
                <a:solidFill>
                  <a:srgbClr val="C00000"/>
                </a:solidFill>
              </a:rPr>
              <a:t>Inter </a:t>
            </a:r>
            <a:r>
              <a:rPr lang="en-US" b="1" dirty="0" err="1">
                <a:solidFill>
                  <a:srgbClr val="C00000"/>
                </a:solidFill>
              </a:rPr>
              <a:t>Vivos</a:t>
            </a:r>
            <a:r>
              <a:rPr lang="en-US" b="1" dirty="0">
                <a:solidFill>
                  <a:srgbClr val="C00000"/>
                </a:solidFill>
              </a:rPr>
              <a:t> Trust Created by Domiciliary/Resident</a:t>
            </a:r>
          </a:p>
          <a:p>
            <a:r>
              <a:rPr lang="en-US" b="1" dirty="0">
                <a:solidFill>
                  <a:srgbClr val="C00000"/>
                </a:solidFill>
              </a:rPr>
              <a:t>Trust Administered in State</a:t>
            </a:r>
          </a:p>
          <a:p>
            <a:r>
              <a:rPr lang="en-US" b="1" dirty="0">
                <a:solidFill>
                  <a:srgbClr val="C00000"/>
                </a:solidFill>
              </a:rPr>
              <a:t>Trust Having Domiciliary/Resident Trustee/Fiduciary</a:t>
            </a:r>
          </a:p>
          <a:p>
            <a:r>
              <a:rPr lang="en-US" b="1" dirty="0">
                <a:solidFill>
                  <a:srgbClr val="C00000"/>
                </a:solidFill>
              </a:rPr>
              <a:t>Trust Having Domiciliary/Resident </a:t>
            </a:r>
            <a:r>
              <a:rPr lang="en-US" b="1" dirty="0" smtClean="0">
                <a:solidFill>
                  <a:srgbClr val="C00000"/>
                </a:solidFill>
              </a:rPr>
              <a:t>Beneficiary</a:t>
            </a:r>
            <a:endParaRPr lang="en-US" b="1" dirty="0">
              <a:solidFill>
                <a:srgbClr val="C00000"/>
              </a:solidFill>
            </a:endParaRPr>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44</a:t>
            </a:fld>
            <a:endParaRPr lang="en-US" dirty="0"/>
          </a:p>
        </p:txBody>
      </p:sp>
    </p:spTree>
    <p:extLst>
      <p:ext uri="{BB962C8B-B14F-4D97-AF65-F5344CB8AC3E}">
        <p14:creationId xmlns:p14="http://schemas.microsoft.com/office/powerpoint/2010/main" val="1909909800"/>
      </p:ext>
    </p:extLst>
  </p:cSld>
  <p:clrMapOvr>
    <a:masterClrMapping/>
  </p:clrMapOvr>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838199" y="571956"/>
            <a:ext cx="11229034" cy="1325563"/>
          </a:xfrm>
        </p:spPr>
        <p:txBody>
          <a:bodyPr>
            <a:noAutofit/>
          </a:bodyPr>
          <a:lstStyle/>
          <a:p>
            <a:r>
              <a:rPr lang="en-US" dirty="0"/>
              <a:t>What Are Planning Considerations for Existing Trusts</a:t>
            </a:r>
            <a:r>
              <a:rPr lang="en-US" dirty="0" smtClean="0"/>
              <a:t>? </a:t>
            </a:r>
            <a:r>
              <a:rPr lang="en-US" sz="3200" b="0" dirty="0" smtClean="0"/>
              <a:t/>
            </a:r>
            <a:br>
              <a:rPr lang="en-US" sz="3200" b="0" dirty="0" smtClean="0"/>
            </a:br>
            <a:endParaRPr lang="en-US" sz="3200" b="0" dirty="0"/>
          </a:p>
        </p:txBody>
      </p:sp>
      <p:sp>
        <p:nvSpPr>
          <p:cNvPr id="3" name="Content Placeholder 2" descr="" title=""/>
          <p:cNvSpPr>
            <a:spLocks noGrp="1"/>
          </p:cNvSpPr>
          <p:nvPr>
            <p:ph idx="1"/>
          </p:nvPr>
        </p:nvSpPr>
        <p:spPr/>
        <p:txBody>
          <a:bodyPr/>
          <a:lstStyle/>
          <a:p>
            <a:pPr>
              <a:lnSpc>
                <a:spcPct val="80000"/>
              </a:lnSpc>
            </a:pPr>
            <a:r>
              <a:rPr lang="en-US" b="1" dirty="0">
                <a:solidFill>
                  <a:srgbClr val="C00000"/>
                </a:solidFill>
              </a:rPr>
              <a:t>Introduction</a:t>
            </a:r>
          </a:p>
          <a:p>
            <a:pPr>
              <a:lnSpc>
                <a:spcPct val="80000"/>
              </a:lnSpc>
            </a:pPr>
            <a:r>
              <a:rPr lang="en-US" b="1" dirty="0">
                <a:solidFill>
                  <a:srgbClr val="C00000"/>
                </a:solidFill>
              </a:rPr>
              <a:t>Testamentary Trust Created by Domiciliary/Resident</a:t>
            </a:r>
          </a:p>
          <a:p>
            <a:pPr>
              <a:lnSpc>
                <a:spcPct val="80000"/>
              </a:lnSpc>
            </a:pPr>
            <a:r>
              <a:rPr lang="en-US" b="1" dirty="0">
                <a:solidFill>
                  <a:srgbClr val="C00000"/>
                </a:solidFill>
              </a:rPr>
              <a:t>Inter </a:t>
            </a:r>
            <a:r>
              <a:rPr lang="en-US" b="1" dirty="0" err="1">
                <a:solidFill>
                  <a:srgbClr val="C00000"/>
                </a:solidFill>
              </a:rPr>
              <a:t>Vivos</a:t>
            </a:r>
            <a:r>
              <a:rPr lang="en-US" b="1" dirty="0">
                <a:solidFill>
                  <a:srgbClr val="C00000"/>
                </a:solidFill>
              </a:rPr>
              <a:t> Trust Created by Domiciliary/Resident</a:t>
            </a:r>
          </a:p>
          <a:p>
            <a:pPr>
              <a:lnSpc>
                <a:spcPct val="80000"/>
              </a:lnSpc>
            </a:pPr>
            <a:r>
              <a:rPr lang="en-US" b="1" dirty="0">
                <a:solidFill>
                  <a:srgbClr val="C00000"/>
                </a:solidFill>
              </a:rPr>
              <a:t>Trust Administered in State</a:t>
            </a:r>
          </a:p>
          <a:p>
            <a:pPr>
              <a:lnSpc>
                <a:spcPct val="80000"/>
              </a:lnSpc>
            </a:pPr>
            <a:r>
              <a:rPr lang="en-US" b="1" dirty="0">
                <a:solidFill>
                  <a:srgbClr val="C00000"/>
                </a:solidFill>
              </a:rPr>
              <a:t>Trust Having Domiciliary/Resident Trustee/Fiduciary</a:t>
            </a:r>
          </a:p>
          <a:p>
            <a:pPr>
              <a:lnSpc>
                <a:spcPct val="80000"/>
              </a:lnSpc>
            </a:pPr>
            <a:r>
              <a:rPr lang="en-US" b="1" dirty="0">
                <a:solidFill>
                  <a:srgbClr val="C00000"/>
                </a:solidFill>
              </a:rPr>
              <a:t>Trust Having Domiciliary/Resident Beneficiary</a:t>
            </a:r>
          </a:p>
          <a:p>
            <a:pPr>
              <a:lnSpc>
                <a:spcPct val="80000"/>
              </a:lnSpc>
            </a:pPr>
            <a:r>
              <a:rPr lang="en-US" b="1" dirty="0">
                <a:solidFill>
                  <a:srgbClr val="C00000"/>
                </a:solidFill>
              </a:rPr>
              <a:t>Effecting Move</a:t>
            </a:r>
          </a:p>
          <a:p>
            <a:pPr lvl="1">
              <a:lnSpc>
                <a:spcPct val="80000"/>
              </a:lnSpc>
            </a:pPr>
            <a:r>
              <a:rPr lang="en-US" dirty="0"/>
              <a:t>Changing place of administration</a:t>
            </a:r>
          </a:p>
          <a:p>
            <a:pPr lvl="1">
              <a:lnSpc>
                <a:spcPct val="80000"/>
              </a:lnSpc>
            </a:pPr>
            <a:r>
              <a:rPr lang="en-US" dirty="0"/>
              <a:t>Changing domiciliary/resident trustee/fiduciary to </a:t>
            </a:r>
            <a:br>
              <a:rPr lang="en-US" dirty="0"/>
            </a:br>
            <a:r>
              <a:rPr lang="en-US" dirty="0" err="1"/>
              <a:t>nondomiciliary</a:t>
            </a:r>
            <a:r>
              <a:rPr lang="en-US" dirty="0"/>
              <a:t>/nonresident trustee/fiduciary</a:t>
            </a:r>
          </a:p>
          <a:p>
            <a:pPr>
              <a:lnSpc>
                <a:spcPct val="80000"/>
              </a:lnSpc>
            </a:pPr>
            <a:r>
              <a:rPr lang="en-US" b="1" dirty="0">
                <a:solidFill>
                  <a:srgbClr val="C00000"/>
                </a:solidFill>
              </a:rPr>
              <a:t>Trustee Duty to Minimize Tax</a:t>
            </a:r>
          </a:p>
          <a:p>
            <a:pPr>
              <a:lnSpc>
                <a:spcPct val="80000"/>
              </a:lnSpc>
            </a:pPr>
            <a:endParaRPr lang="en-US" dirty="0"/>
          </a:p>
          <a:p>
            <a:pPr>
              <a:lnSpc>
                <a:spcPct val="80000"/>
              </a:lnSpc>
            </a:pPr>
            <a:endParaRPr lang="en-US" dirty="0"/>
          </a:p>
          <a:p>
            <a:pPr>
              <a:lnSpc>
                <a:spcPct val="80000"/>
              </a:lnSpc>
            </a:pP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45</a:t>
            </a:fld>
            <a:endParaRPr lang="en-US" dirty="0"/>
          </a:p>
        </p:txBody>
      </p:sp>
    </p:spTree>
    <p:extLst>
      <p:ext uri="{BB962C8B-B14F-4D97-AF65-F5344CB8AC3E}">
        <p14:creationId xmlns:p14="http://schemas.microsoft.com/office/powerpoint/2010/main" val="3332697508"/>
      </p:ext>
    </p:extLst>
  </p:cSld>
  <p:clrMapOvr>
    <a:masterClrMapping/>
  </p:clrMapOvr>
</p:sld>
</file>

<file path=ppt/slides/slide4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838200" y="480218"/>
            <a:ext cx="10515600" cy="1325563"/>
          </a:xfrm>
        </p:spPr>
        <p:txBody>
          <a:bodyPr/>
          <a:lstStyle/>
          <a:p>
            <a:r>
              <a:rPr lang="en-US" dirty="0"/>
              <a:t>What Are Planning Considerations for Existing Trusts? </a:t>
            </a:r>
            <a:br>
              <a:rPr lang="en-US" dirty="0"/>
            </a:br>
            <a:r>
              <a:rPr lang="en-US" sz="2800" i="1" dirty="0"/>
              <a:t>(Continued)</a:t>
            </a:r>
            <a:endParaRPr lang="en-US" sz="2800" dirty="0"/>
          </a:p>
        </p:txBody>
      </p:sp>
      <p:sp>
        <p:nvSpPr>
          <p:cNvPr id="3" name="Content Placeholder 2" descr="" title=""/>
          <p:cNvSpPr>
            <a:spLocks noGrp="1"/>
          </p:cNvSpPr>
          <p:nvPr>
            <p:ph idx="1"/>
          </p:nvPr>
        </p:nvSpPr>
        <p:spPr/>
        <p:txBody>
          <a:bodyPr/>
          <a:lstStyle/>
          <a:p>
            <a:r>
              <a:rPr lang="en-US" b="1" dirty="0">
                <a:solidFill>
                  <a:srgbClr val="C00000"/>
                </a:solidFill>
              </a:rPr>
              <a:t>Federal Transfer-Tax Consequences</a:t>
            </a:r>
          </a:p>
          <a:p>
            <a:r>
              <a:rPr lang="en-US" b="1" dirty="0">
                <a:solidFill>
                  <a:srgbClr val="C00000"/>
                </a:solidFill>
              </a:rPr>
              <a:t>Personal Jurisdiction and Taxing State’s Forum Options</a:t>
            </a:r>
          </a:p>
          <a:p>
            <a:pPr lvl="1"/>
            <a:r>
              <a:rPr lang="en-US" dirty="0"/>
              <a:t>Limitations on personal jurisdiction</a:t>
            </a:r>
          </a:p>
          <a:p>
            <a:pPr lvl="1"/>
            <a:r>
              <a:rPr lang="en-US" dirty="0"/>
              <a:t>Perils for taxing state of </a:t>
            </a:r>
            <a:r>
              <a:rPr lang="en-US" dirty="0" smtClean="0"/>
              <a:t>litigating </a:t>
            </a:r>
            <a:r>
              <a:rPr lang="en-US" dirty="0"/>
              <a:t>in foreign court</a:t>
            </a:r>
          </a:p>
          <a:p>
            <a:r>
              <a:rPr lang="en-US" b="1" dirty="0">
                <a:solidFill>
                  <a:srgbClr val="C00000"/>
                </a:solidFill>
              </a:rPr>
              <a:t>Taxpayers’ Forum Options in Tax Controversies </a:t>
            </a:r>
          </a:p>
          <a:p>
            <a:pPr lvl="1"/>
            <a:r>
              <a:rPr lang="en-US" dirty="0"/>
              <a:t>Bypass administrative appeals process</a:t>
            </a:r>
          </a:p>
          <a:p>
            <a:pPr lvl="1"/>
            <a:r>
              <a:rPr lang="en-US" dirty="0"/>
              <a:t>Sue in courts of another state</a:t>
            </a:r>
          </a:p>
          <a:p>
            <a:pPr lvl="1"/>
            <a:r>
              <a:rPr lang="en-US" dirty="0"/>
              <a:t>File suit in federal </a:t>
            </a:r>
            <a:r>
              <a:rPr lang="en-US" dirty="0" smtClean="0"/>
              <a:t>court</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46</a:t>
            </a:fld>
            <a:endParaRPr lang="en-US" dirty="0"/>
          </a:p>
        </p:txBody>
      </p:sp>
    </p:spTree>
    <p:extLst>
      <p:ext uri="{BB962C8B-B14F-4D97-AF65-F5344CB8AC3E}">
        <p14:creationId xmlns:p14="http://schemas.microsoft.com/office/powerpoint/2010/main" val="721494265"/>
      </p:ext>
    </p:extLst>
  </p:cSld>
  <p:clrMapOvr>
    <a:masterClrMapping/>
  </p:clrMapOvr>
</p:sld>
</file>

<file path=ppt/slides/slide4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What Are Other Relevant Issues</a:t>
            </a:r>
            <a:r>
              <a:rPr lang="en-US" dirty="0" smtClean="0"/>
              <a:t>? </a:t>
            </a:r>
            <a:endParaRPr lang="en-US" sz="3200" b="0" dirty="0"/>
          </a:p>
        </p:txBody>
      </p:sp>
      <p:sp>
        <p:nvSpPr>
          <p:cNvPr id="3" name="Content Placeholder 2" descr="" title=""/>
          <p:cNvSpPr>
            <a:spLocks noGrp="1"/>
          </p:cNvSpPr>
          <p:nvPr>
            <p:ph idx="1"/>
          </p:nvPr>
        </p:nvSpPr>
        <p:spPr/>
        <p:txBody>
          <a:bodyPr/>
          <a:lstStyle/>
          <a:p>
            <a:r>
              <a:rPr lang="en-US" b="1" dirty="0">
                <a:solidFill>
                  <a:srgbClr val="C00000"/>
                </a:solidFill>
              </a:rPr>
              <a:t>Simply Paying Tax is Risky</a:t>
            </a:r>
          </a:p>
          <a:p>
            <a:r>
              <a:rPr lang="en-US" b="1" dirty="0">
                <a:solidFill>
                  <a:srgbClr val="C00000"/>
                </a:solidFill>
              </a:rPr>
              <a:t>Filing Position</a:t>
            </a:r>
          </a:p>
          <a:p>
            <a:r>
              <a:rPr lang="en-US" b="1" dirty="0" smtClean="0">
                <a:solidFill>
                  <a:srgbClr val="C00000"/>
                </a:solidFill>
              </a:rPr>
              <a:t>Combining </a:t>
            </a:r>
            <a:r>
              <a:rPr lang="en-US" b="1" dirty="0" err="1">
                <a:solidFill>
                  <a:srgbClr val="C00000"/>
                </a:solidFill>
              </a:rPr>
              <a:t>Nondomiciliary</a:t>
            </a:r>
            <a:r>
              <a:rPr lang="en-US" b="1" dirty="0">
                <a:solidFill>
                  <a:srgbClr val="C00000"/>
                </a:solidFill>
              </a:rPr>
              <a:t>/Nonresident Trustee With </a:t>
            </a:r>
            <a:br>
              <a:rPr lang="en-US" b="1" dirty="0">
                <a:solidFill>
                  <a:srgbClr val="C00000"/>
                </a:solidFill>
              </a:rPr>
            </a:br>
            <a:r>
              <a:rPr lang="en-US" b="1" dirty="0">
                <a:solidFill>
                  <a:srgbClr val="C00000"/>
                </a:solidFill>
              </a:rPr>
              <a:t>Domiciliary/Resident Advisor, Protector, or </a:t>
            </a:r>
            <a:r>
              <a:rPr lang="en-US" b="1" dirty="0" smtClean="0">
                <a:solidFill>
                  <a:srgbClr val="C00000"/>
                </a:solidFill>
              </a:rPr>
              <a:t>Committee</a:t>
            </a:r>
          </a:p>
          <a:p>
            <a:r>
              <a:rPr lang="en-US" b="1" dirty="0">
                <a:solidFill>
                  <a:srgbClr val="C00000"/>
                </a:solidFill>
              </a:rPr>
              <a:t>Changing Testator or Trustor by Exercise of Power</a:t>
            </a:r>
          </a:p>
          <a:p>
            <a:endParaRPr lang="en-US" b="1" dirty="0">
              <a:solidFill>
                <a:srgbClr val="C00000"/>
              </a:solidFill>
            </a:endParaRPr>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47</a:t>
            </a:fld>
            <a:endParaRPr lang="en-US" dirty="0"/>
          </a:p>
        </p:txBody>
      </p:sp>
    </p:spTree>
    <p:extLst>
      <p:ext uri="{BB962C8B-B14F-4D97-AF65-F5344CB8AC3E}">
        <p14:creationId xmlns:p14="http://schemas.microsoft.com/office/powerpoint/2010/main" val="1587447338"/>
      </p:ext>
    </p:extLst>
  </p:cSld>
  <p:clrMapOvr>
    <a:masterClrMapping/>
  </p:clrMapOvr>
</p:sld>
</file>

<file path=ppt/slides/slide4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Disclaimer</a:t>
            </a:r>
            <a:endParaRPr lang="en-US" dirty="0"/>
          </a:p>
        </p:txBody>
      </p:sp>
      <p:sp>
        <p:nvSpPr>
          <p:cNvPr id="3" name="Content Placeholder 2" descr="" title=""/>
          <p:cNvSpPr>
            <a:spLocks noGrp="1"/>
          </p:cNvSpPr>
          <p:nvPr>
            <p:ph idx="1"/>
          </p:nvPr>
        </p:nvSpPr>
        <p:spPr>
          <a:xfrm>
            <a:off x="838200" y="1547446"/>
            <a:ext cx="10515600" cy="4629517"/>
          </a:xfrm>
        </p:spPr>
        <p:txBody>
          <a:bodyPr>
            <a:normAutofit fontScale="55000" lnSpcReduction="20000"/>
          </a:bodyPr>
          <a:lstStyle/>
          <a:p>
            <a:r>
              <a:rPr lang="en-US" sz="2900" dirty="0"/>
              <a:t>This </a:t>
            </a:r>
            <a:r>
              <a:rPr lang="en-US" sz="2900" dirty="0" smtClean="0"/>
              <a:t>presentation </a:t>
            </a:r>
            <a:r>
              <a:rPr lang="en-US" sz="2900" dirty="0"/>
              <a:t>is for general informational purposes only. It is not intended as professional, legal, accounting, or tax advice, and any such intention or advice is expressly disclaimed. The application and impact of laws can vary widely based on the specific facts involved or may change, and you should consult directly with your legal, accounting, or tax adviser with respect to your particular inquiries and needs.</a:t>
            </a:r>
          </a:p>
          <a:p>
            <a:pPr marL="0" indent="0">
              <a:buNone/>
            </a:pPr>
            <a:endParaRPr lang="en-US" sz="2900" dirty="0"/>
          </a:p>
          <a:p>
            <a:r>
              <a:rPr lang="en-US" sz="2900" dirty="0"/>
              <a:t>Neither Young Conaway Stargatt &amp; Taylor, LLP, nor any attorney or author is responsible for any errors or omissions contained in this </a:t>
            </a:r>
            <a:r>
              <a:rPr lang="en-US" sz="2900" dirty="0" smtClean="0"/>
              <a:t>presentation. </a:t>
            </a:r>
            <a:r>
              <a:rPr lang="en-US" sz="2900" dirty="0"/>
              <a:t>All information is provided “as is,” with no guarantee of completeness, accuracy, or timeliness, and without warranty of any kind, express or implied. In no event will Young Conaway Stargatt &amp; Taylor, LLP, its attorneys, or authors be liable to you or anyone else for any decision made or action taken in reliance on any information in this </a:t>
            </a:r>
            <a:r>
              <a:rPr lang="en-US" sz="2900" dirty="0" smtClean="0"/>
              <a:t>presentation </a:t>
            </a:r>
            <a:r>
              <a:rPr lang="en-US" sz="2900" dirty="0"/>
              <a:t>or for any consequential, special, or similar damages, even if advised of the possibility of such damages. This </a:t>
            </a:r>
            <a:r>
              <a:rPr lang="en-US" sz="2900" dirty="0" smtClean="0"/>
              <a:t>presentation </a:t>
            </a:r>
            <a:r>
              <a:rPr lang="en-US" sz="2900" dirty="0"/>
              <a:t>does not reflect the opinions of Young Conaway Stargatt &amp; Taylor, LLP.</a:t>
            </a:r>
          </a:p>
          <a:p>
            <a:pPr marL="0" indent="0">
              <a:buNone/>
            </a:pPr>
            <a:endParaRPr lang="en-US" sz="2900" dirty="0"/>
          </a:p>
          <a:p>
            <a:r>
              <a:rPr lang="en-US" sz="2900" dirty="0"/>
              <a:t>Circular 230 Disclosure: To comply with U.S. Treasury Regulations, any information contained in this </a:t>
            </a:r>
            <a:r>
              <a:rPr lang="en-US" sz="2900" dirty="0" smtClean="0"/>
              <a:t>presentation </a:t>
            </a:r>
            <a:r>
              <a:rPr lang="en-US" sz="2900" dirty="0"/>
              <a:t>is not intended or written to be used, and cannot be used, by the recipient or any other person for the purpose of (1) avoiding penalties or any other restrictions that may be imposed under the Internal Revenue Code (IRC) or any other applicable tax law, or (2) promoting, marketing, or recommending to another party any transaction, arrangement, or other matter in violation of the IRC or any other applicable law or regulation.</a:t>
            </a:r>
          </a:p>
          <a:p>
            <a:pPr marL="0" indent="0">
              <a:buNone/>
            </a:pPr>
            <a:r>
              <a:rPr lang="en-US" sz="2900" b="1" dirty="0"/>
              <a:t> </a:t>
            </a:r>
            <a:endParaRPr lang="en-US" sz="2900" dirty="0"/>
          </a:p>
          <a:p>
            <a:pPr marL="0" indent="0">
              <a:buNone/>
            </a:pPr>
            <a:r>
              <a:rPr lang="en-US" sz="2900" dirty="0"/>
              <a:t>© </a:t>
            </a:r>
            <a:r>
              <a:rPr lang="en-US" sz="2900" dirty="0" smtClean="0"/>
              <a:t>2022 </a:t>
            </a:r>
            <a:r>
              <a:rPr lang="en-US" sz="2900" dirty="0"/>
              <a:t>Young Conaway Stargatt &amp; Taylor, LLP. All rights </a:t>
            </a:r>
            <a:r>
              <a:rPr lang="en-US" sz="2900" dirty="0" smtClean="0"/>
              <a:t>reserved</a:t>
            </a:r>
            <a:r>
              <a:rPr lang="en-US" sz="2900" dirty="0"/>
              <a:t>.</a:t>
            </a: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48</a:t>
            </a:fld>
            <a:endParaRPr lang="en-US" dirty="0"/>
          </a:p>
        </p:txBody>
      </p:sp>
    </p:spTree>
    <p:extLst>
      <p:ext uri="{BB962C8B-B14F-4D97-AF65-F5344CB8AC3E}">
        <p14:creationId xmlns:p14="http://schemas.microsoft.com/office/powerpoint/2010/main" val="2575324459"/>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States Tax Trust Income? </a:t>
            </a:r>
            <a:r>
              <a:rPr lang="en-US" sz="3200" dirty="0" smtClean="0"/>
              <a:t> </a:t>
            </a:r>
            <a:endParaRPr lang="en-US" sz="3200" dirty="0"/>
          </a:p>
        </p:txBody>
      </p:sp>
      <p:sp>
        <p:nvSpPr>
          <p:cNvPr id="3" name="Content Placeholder 2" descr="" title=""/>
          <p:cNvSpPr>
            <a:spLocks noGrp="1"/>
          </p:cNvSpPr>
          <p:nvPr>
            <p:ph idx="1"/>
          </p:nvPr>
        </p:nvSpPr>
        <p:spPr/>
        <p:txBody>
          <a:bodyPr/>
          <a:lstStyle/>
          <a:p>
            <a:r>
              <a:rPr lang="en-US" dirty="0" smtClean="0"/>
              <a:t>Nine States </a:t>
            </a:r>
            <a:r>
              <a:rPr lang="en-US" dirty="0"/>
              <a:t>D</a:t>
            </a:r>
            <a:r>
              <a:rPr lang="en-US" dirty="0" smtClean="0"/>
              <a:t>on’t </a:t>
            </a:r>
            <a:r>
              <a:rPr lang="en-US" dirty="0"/>
              <a:t>T</a:t>
            </a:r>
            <a:r>
              <a:rPr lang="en-US" dirty="0" smtClean="0"/>
              <a:t>ax </a:t>
            </a:r>
            <a:r>
              <a:rPr lang="en-US" dirty="0"/>
              <a:t>I</a:t>
            </a:r>
            <a:r>
              <a:rPr lang="en-US" dirty="0" smtClean="0"/>
              <a:t>ncome of </a:t>
            </a:r>
            <a:r>
              <a:rPr lang="en-US" dirty="0" err="1"/>
              <a:t>N</a:t>
            </a:r>
            <a:r>
              <a:rPr lang="en-US" dirty="0" err="1" smtClean="0"/>
              <a:t>ongrantor</a:t>
            </a:r>
            <a:r>
              <a:rPr lang="en-US" dirty="0" smtClean="0"/>
              <a:t> </a:t>
            </a:r>
            <a:r>
              <a:rPr lang="en-US" dirty="0"/>
              <a:t>T</a:t>
            </a:r>
            <a:r>
              <a:rPr lang="en-US" dirty="0" smtClean="0"/>
              <a:t>rusts – AK, FL, NV, NH, SD, TN, TX, WA, WY</a:t>
            </a:r>
          </a:p>
          <a:p>
            <a:r>
              <a:rPr lang="en-US" dirty="0" smtClean="0"/>
              <a:t>Lowest Rate</a:t>
            </a:r>
          </a:p>
          <a:p>
            <a:pPr lvl="1"/>
            <a:r>
              <a:rPr lang="en-US" dirty="0" smtClean="0"/>
              <a:t>ND 2.9%</a:t>
            </a:r>
          </a:p>
          <a:p>
            <a:pPr lvl="1"/>
            <a:r>
              <a:rPr lang="en-US" dirty="0" smtClean="0"/>
              <a:t>PA 3.07%</a:t>
            </a:r>
            <a:endParaRPr lang="en-US" dirty="0"/>
          </a:p>
          <a:p>
            <a:r>
              <a:rPr lang="en-US" dirty="0" smtClean="0"/>
              <a:t>Highest Rate</a:t>
            </a:r>
          </a:p>
          <a:p>
            <a:pPr lvl="1"/>
            <a:r>
              <a:rPr lang="en-US" dirty="0" smtClean="0"/>
              <a:t>OR 9.9%</a:t>
            </a:r>
          </a:p>
          <a:p>
            <a:pPr lvl="1"/>
            <a:r>
              <a:rPr lang="en-US" dirty="0" smtClean="0"/>
              <a:t>NJ 10.75%</a:t>
            </a:r>
          </a:p>
          <a:p>
            <a:pPr lvl="1"/>
            <a:r>
              <a:rPr lang="en-US" dirty="0" smtClean="0"/>
              <a:t>CA 13.3%</a:t>
            </a:r>
          </a:p>
          <a:p>
            <a:pPr lvl="1"/>
            <a:r>
              <a:rPr lang="en-US" dirty="0" smtClean="0"/>
              <a:t>NYC 14.776%</a:t>
            </a:r>
          </a:p>
          <a:p>
            <a:pPr marL="0" indent="0">
              <a:buNone/>
            </a:pPr>
            <a:endParaRPr lang="en-US" dirty="0"/>
          </a:p>
          <a:p>
            <a:pPr marL="0" indent="0">
              <a:buNone/>
            </a:pP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4</a:t>
            </a:fld>
            <a:endParaRPr lang="en-US" dirty="0"/>
          </a:p>
        </p:txBody>
      </p:sp>
    </p:spTree>
    <p:extLst>
      <p:ext uri="{BB962C8B-B14F-4D97-AF65-F5344CB8AC3E}">
        <p14:creationId xmlns:p14="http://schemas.microsoft.com/office/powerpoint/2010/main" val="3493039627"/>
      </p:ext>
    </p:extLst>
  </p:cSld>
  <p:clrMapOvr>
    <a:masterClrMapping/>
  </p:clrMapOvr>
</p:sld>
</file>

<file path=ppt/slides/slide5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p:cNvSpPr>
            <a:spLocks noGrp="1"/>
          </p:cNvSpPr>
          <p:nvPr>
            <p:ph type="ftr" sz="quarter" idx="11"/>
          </p:nvPr>
        </p:nvSpPr>
        <p:spPr/>
        <p:txBody>
          <a:bodyPr/>
          <a:lstStyle/>
          <a:p>
            <a:r>
              <a:rPr lang="en-US" smtClean="0"/>
              <a:t>Young Conaway Stargatt &amp; Taylor, LLP ©</a:t>
            </a:r>
            <a:endParaRPr lang="en-US" dirty="0"/>
          </a:p>
        </p:txBody>
      </p:sp>
    </p:spTree>
    <p:extLst>
      <p:ext uri="{BB962C8B-B14F-4D97-AF65-F5344CB8AC3E}">
        <p14:creationId xmlns:p14="http://schemas.microsoft.com/office/powerpoint/2010/main" val="1687851102"/>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How Do States Tax Trust Income</a:t>
            </a:r>
            <a:r>
              <a:rPr lang="en-US" dirty="0" smtClean="0"/>
              <a:t>? </a:t>
            </a:r>
            <a:r>
              <a:rPr lang="en-US" sz="2800" i="1" dirty="0" smtClean="0"/>
              <a:t>(Continued)</a:t>
            </a:r>
            <a:r>
              <a:rPr lang="en-US" dirty="0" smtClean="0"/>
              <a:t> </a:t>
            </a:r>
            <a:r>
              <a:rPr lang="en-US" sz="3200" dirty="0" smtClean="0"/>
              <a:t> </a:t>
            </a:r>
            <a:endParaRPr lang="en-US" sz="3200" dirty="0"/>
          </a:p>
        </p:txBody>
      </p:sp>
      <p:sp>
        <p:nvSpPr>
          <p:cNvPr id="3" name="Content Placeholder 2" descr="" title=""/>
          <p:cNvSpPr>
            <a:spLocks noGrp="1"/>
          </p:cNvSpPr>
          <p:nvPr>
            <p:ph idx="1"/>
          </p:nvPr>
        </p:nvSpPr>
        <p:spPr/>
        <p:txBody>
          <a:bodyPr/>
          <a:lstStyle/>
          <a:p>
            <a:r>
              <a:rPr lang="en-US" dirty="0" smtClean="0"/>
              <a:t>Bases of Taxation</a:t>
            </a:r>
          </a:p>
          <a:p>
            <a:r>
              <a:rPr lang="en-US" dirty="0" smtClean="0"/>
              <a:t>Trust Created by Will of Domiciliary/Resident</a:t>
            </a:r>
          </a:p>
          <a:p>
            <a:r>
              <a:rPr lang="en-US" dirty="0" smtClean="0"/>
              <a:t>Inter </a:t>
            </a:r>
            <a:r>
              <a:rPr lang="en-US" dirty="0" err="1" smtClean="0"/>
              <a:t>Vivos</a:t>
            </a:r>
            <a:r>
              <a:rPr lang="en-US" dirty="0" smtClean="0"/>
              <a:t> Trust Created by Domiciliary/Resident</a:t>
            </a:r>
          </a:p>
          <a:p>
            <a:r>
              <a:rPr lang="en-US" dirty="0" smtClean="0"/>
              <a:t>Trust Administered in State</a:t>
            </a:r>
          </a:p>
          <a:p>
            <a:r>
              <a:rPr lang="en-US" dirty="0" smtClean="0"/>
              <a:t>Trust Having Domiciliary/Resident Trustee/Fiduciary</a:t>
            </a:r>
          </a:p>
          <a:p>
            <a:r>
              <a:rPr lang="en-US" dirty="0" smtClean="0"/>
              <a:t>Trust Having Domiciliary/Resident Beneficiary</a:t>
            </a:r>
          </a:p>
          <a:p>
            <a:pPr marL="0" indent="0">
              <a:buNone/>
            </a:pPr>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5</a:t>
            </a:fld>
            <a:endParaRPr lang="en-US" dirty="0"/>
          </a:p>
        </p:txBody>
      </p:sp>
    </p:spTree>
    <p:extLst>
      <p:ext uri="{BB962C8B-B14F-4D97-AF65-F5344CB8AC3E}">
        <p14:creationId xmlns:p14="http://schemas.microsoft.com/office/powerpoint/2010/main" val="3041140833"/>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3200" dirty="0" smtClean="0"/>
              <a:t> </a:t>
            </a:r>
            <a:endParaRPr lang="en-US" sz="3200" dirty="0"/>
          </a:p>
        </p:txBody>
      </p:sp>
      <p:sp>
        <p:nvSpPr>
          <p:cNvPr id="3" name="Content Placeholder 2" descr="" title=""/>
          <p:cNvSpPr>
            <a:spLocks noGrp="1"/>
          </p:cNvSpPr>
          <p:nvPr>
            <p:ph idx="1"/>
          </p:nvPr>
        </p:nvSpPr>
        <p:spPr/>
        <p:txBody>
          <a:bodyPr/>
          <a:lstStyle/>
          <a:p>
            <a:r>
              <a:rPr lang="en-US" b="1" dirty="0">
                <a:solidFill>
                  <a:srgbClr val="C00000"/>
                </a:solidFill>
              </a:rPr>
              <a:t>Pertinent US Supreme Court Cases</a:t>
            </a:r>
          </a:p>
          <a:p>
            <a:pPr lvl="1"/>
            <a:r>
              <a:rPr lang="en-US" u="sng" dirty="0"/>
              <a:t>Brooke v. City of Norfolk </a:t>
            </a:r>
            <a:r>
              <a:rPr lang="en-US" dirty="0"/>
              <a:t>(1928)</a:t>
            </a:r>
          </a:p>
          <a:p>
            <a:pPr lvl="1"/>
            <a:r>
              <a:rPr lang="en-US" u="sng" dirty="0"/>
              <a:t>Safe Deposit and Trust Co. v. Virginia </a:t>
            </a:r>
            <a:r>
              <a:rPr lang="en-US" dirty="0"/>
              <a:t>(1929)</a:t>
            </a:r>
          </a:p>
          <a:p>
            <a:pPr lvl="1"/>
            <a:r>
              <a:rPr lang="en-US" u="sng" dirty="0"/>
              <a:t>Guaranty Trust Co. v. Virginia </a:t>
            </a:r>
            <a:r>
              <a:rPr lang="en-US" dirty="0"/>
              <a:t>(1938)</a:t>
            </a:r>
          </a:p>
          <a:p>
            <a:pPr lvl="1"/>
            <a:r>
              <a:rPr lang="en-US" u="sng" dirty="0"/>
              <a:t>Greenough v. Tax Assessors of Newport </a:t>
            </a:r>
            <a:r>
              <a:rPr lang="en-US" dirty="0"/>
              <a:t>(1947)</a:t>
            </a:r>
          </a:p>
          <a:p>
            <a:pPr lvl="1"/>
            <a:r>
              <a:rPr lang="en-US" u="sng" dirty="0"/>
              <a:t>Hanson v. </a:t>
            </a:r>
            <a:r>
              <a:rPr lang="en-US" u="sng" dirty="0" err="1"/>
              <a:t>Denckla</a:t>
            </a:r>
            <a:r>
              <a:rPr lang="en-US" u="sng" dirty="0"/>
              <a:t> </a:t>
            </a:r>
            <a:r>
              <a:rPr lang="en-US" dirty="0"/>
              <a:t>(1958)</a:t>
            </a:r>
          </a:p>
          <a:p>
            <a:pPr lvl="1"/>
            <a:r>
              <a:rPr lang="en-US" u="sng" dirty="0"/>
              <a:t>Quill Corporation v. North Dakota </a:t>
            </a:r>
            <a:r>
              <a:rPr lang="en-US" dirty="0"/>
              <a:t>(1992)</a:t>
            </a:r>
          </a:p>
          <a:p>
            <a:pPr lvl="1"/>
            <a:r>
              <a:rPr lang="en-US" u="sng" dirty="0"/>
              <a:t>South Dakota v. Wayfair, Inc</a:t>
            </a:r>
            <a:r>
              <a:rPr lang="en-US" dirty="0"/>
              <a:t>. (2018)</a:t>
            </a:r>
          </a:p>
          <a:p>
            <a:pPr lvl="1"/>
            <a:r>
              <a:rPr lang="en-US" u="sng" dirty="0"/>
              <a:t>North Carolina Department of Revenue v. The Kimberley Rice </a:t>
            </a:r>
            <a:r>
              <a:rPr lang="en-US" u="sng" dirty="0" err="1"/>
              <a:t>Kaestner</a:t>
            </a:r>
            <a:r>
              <a:rPr lang="en-US" u="sng" dirty="0"/>
              <a:t> </a:t>
            </a:r>
            <a:br>
              <a:rPr lang="en-US" u="sng" dirty="0"/>
            </a:br>
            <a:r>
              <a:rPr lang="en-US" u="sng" dirty="0"/>
              <a:t>1992 Family Trust </a:t>
            </a:r>
            <a:r>
              <a:rPr lang="en-US" dirty="0"/>
              <a:t>(2019)</a:t>
            </a:r>
          </a:p>
          <a:p>
            <a:endParaRPr lang="en-US" dirty="0"/>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6</a:t>
            </a:fld>
            <a:endParaRPr lang="en-US" dirty="0"/>
          </a:p>
        </p:txBody>
      </p:sp>
      <p:pic>
        <p:nvPicPr>
          <p:cNvPr id="6" name="Picture 5" descr="" title="">
            <a:extLst>
              <a:ext uri="{FF2B5EF4-FFF2-40B4-BE49-F238E27FC236}">
                <a16:creationId xmlns:a16="http://schemas.microsoft.com/office/drawing/2014/main" id="{255FFDB0-3598-49DD-9BFD-F3FCACA99C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46595" b="1394"/>
          <a:stretch/>
        </p:blipFill>
        <p:spPr>
          <a:xfrm>
            <a:off x="8135809" y="1281349"/>
            <a:ext cx="2537710" cy="2147651"/>
          </a:xfrm>
          <a:prstGeom prst="rect">
            <a:avLst/>
          </a:prstGeom>
        </p:spPr>
      </p:pic>
    </p:spTree>
    <p:extLst>
      <p:ext uri="{BB962C8B-B14F-4D97-AF65-F5344CB8AC3E}">
        <p14:creationId xmlns:p14="http://schemas.microsoft.com/office/powerpoint/2010/main" val="4044784652"/>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p:txBody>
          <a:bodyPr/>
          <a:lstStyle/>
          <a:p>
            <a:r>
              <a:rPr lang="en-US" b="1" dirty="0">
                <a:solidFill>
                  <a:srgbClr val="C00000"/>
                </a:solidFill>
              </a:rPr>
              <a:t>Recent State Court Cases</a:t>
            </a:r>
          </a:p>
          <a:p>
            <a:pPr lvl="1"/>
            <a:r>
              <a:rPr lang="en-US" u="sng" dirty="0"/>
              <a:t>Residuary Trust A U/W/O </a:t>
            </a:r>
            <a:r>
              <a:rPr lang="en-US" u="sng" dirty="0" err="1"/>
              <a:t>Kassner</a:t>
            </a:r>
            <a:r>
              <a:rPr lang="en-US" u="sng" dirty="0"/>
              <a:t> v. Director </a:t>
            </a:r>
            <a:r>
              <a:rPr lang="en-US" dirty="0"/>
              <a:t>(NJ 2015)</a:t>
            </a:r>
          </a:p>
          <a:p>
            <a:pPr lvl="1"/>
            <a:r>
              <a:rPr lang="en-US" u="sng" dirty="0"/>
              <a:t>Linn v. Dep’t of Revenue </a:t>
            </a:r>
            <a:r>
              <a:rPr lang="en-US" dirty="0"/>
              <a:t>(IL 2013)</a:t>
            </a:r>
          </a:p>
          <a:p>
            <a:pPr lvl="1"/>
            <a:r>
              <a:rPr lang="en-US" u="sng" dirty="0"/>
              <a:t>Fielding for MacDonald v. Commissioner of Revenue </a:t>
            </a:r>
            <a:r>
              <a:rPr lang="en-US" dirty="0"/>
              <a:t>(MN 2018)</a:t>
            </a:r>
          </a:p>
          <a:p>
            <a:pPr lvl="1"/>
            <a:r>
              <a:rPr lang="en-US" u="sng" dirty="0"/>
              <a:t>McNeil v. Commonwealth </a:t>
            </a:r>
            <a:r>
              <a:rPr lang="en-US" dirty="0"/>
              <a:t>(PA 2013)</a:t>
            </a:r>
          </a:p>
          <a:p>
            <a:r>
              <a:rPr lang="en-US" b="1" dirty="0">
                <a:solidFill>
                  <a:srgbClr val="C00000"/>
                </a:solidFill>
              </a:rPr>
              <a:t>Constitutional Analysis</a:t>
            </a:r>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7</a:t>
            </a:fld>
            <a:endParaRPr lang="en-US" dirty="0"/>
          </a:p>
        </p:txBody>
      </p:sp>
    </p:spTree>
    <p:extLst>
      <p:ext uri="{BB962C8B-B14F-4D97-AF65-F5344CB8AC3E}">
        <p14:creationId xmlns:p14="http://schemas.microsoft.com/office/powerpoint/2010/main" val="833474951"/>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Is Imposition of Tax Valid? </a:t>
            </a:r>
            <a:r>
              <a:rPr lang="en-US" sz="2800" i="1" dirty="0"/>
              <a:t>(Continued)</a:t>
            </a:r>
            <a:endParaRPr lang="en-US" dirty="0"/>
          </a:p>
        </p:txBody>
      </p:sp>
      <p:sp>
        <p:nvSpPr>
          <p:cNvPr id="3" name="Content Placeholder 2" descr="" title=""/>
          <p:cNvSpPr>
            <a:spLocks noGrp="1"/>
          </p:cNvSpPr>
          <p:nvPr>
            <p:ph idx="1"/>
          </p:nvPr>
        </p:nvSpPr>
        <p:spPr/>
        <p:txBody>
          <a:bodyPr/>
          <a:lstStyle/>
          <a:p>
            <a:r>
              <a:rPr lang="en-US" b="1" dirty="0">
                <a:solidFill>
                  <a:srgbClr val="C00000"/>
                </a:solidFill>
              </a:rPr>
              <a:t>Taxation of Trust Administered in State</a:t>
            </a:r>
          </a:p>
          <a:p>
            <a:pPr marL="457200" lvl="1" indent="0">
              <a:buNone/>
            </a:pPr>
            <a:r>
              <a:rPr lang="en-US" b="1" dirty="0"/>
              <a:t>US Supreme Court Case</a:t>
            </a:r>
          </a:p>
          <a:p>
            <a:pPr lvl="1"/>
            <a:r>
              <a:rPr lang="en-US" u="sng" dirty="0" smtClean="0"/>
              <a:t>North </a:t>
            </a:r>
            <a:r>
              <a:rPr lang="en-US" u="sng" dirty="0"/>
              <a:t>Carolina Department of Revenue v. </a:t>
            </a:r>
            <a:br>
              <a:rPr lang="en-US" u="sng" dirty="0"/>
            </a:br>
            <a:r>
              <a:rPr lang="en-US" u="sng" dirty="0"/>
              <a:t>The Kimberley Rice </a:t>
            </a:r>
            <a:r>
              <a:rPr lang="en-US" u="sng" dirty="0" err="1"/>
              <a:t>Kaestner</a:t>
            </a:r>
            <a:r>
              <a:rPr lang="en-US" u="sng" dirty="0"/>
              <a:t> 1992 </a:t>
            </a:r>
            <a:br>
              <a:rPr lang="en-US" u="sng" dirty="0"/>
            </a:br>
            <a:r>
              <a:rPr lang="en-US" u="sng" dirty="0"/>
              <a:t>Family Trust</a:t>
            </a:r>
            <a:r>
              <a:rPr lang="en-US" dirty="0"/>
              <a:t> (US 2019)</a:t>
            </a:r>
          </a:p>
          <a:p>
            <a:pPr marL="457200" lvl="1" indent="0">
              <a:buNone/>
            </a:pPr>
            <a:r>
              <a:rPr lang="en-US" b="1" dirty="0"/>
              <a:t>Wisconsin Cases</a:t>
            </a:r>
          </a:p>
          <a:p>
            <a:pPr lvl="1"/>
            <a:r>
              <a:rPr lang="en-US" u="sng" dirty="0" smtClean="0"/>
              <a:t>Wisconsin </a:t>
            </a:r>
            <a:r>
              <a:rPr lang="en-US" u="sng" dirty="0"/>
              <a:t>Dep’t of Taxation v. Pabst </a:t>
            </a:r>
            <a:r>
              <a:rPr lang="en-US" dirty="0"/>
              <a:t/>
            </a:r>
            <a:br>
              <a:rPr lang="en-US" dirty="0"/>
            </a:br>
            <a:r>
              <a:rPr lang="en-US" dirty="0"/>
              <a:t>(WI 1961)</a:t>
            </a:r>
          </a:p>
          <a:p>
            <a:pPr lvl="1"/>
            <a:r>
              <a:rPr lang="en-US" u="sng" dirty="0" smtClean="0"/>
              <a:t>Pabst </a:t>
            </a:r>
            <a:r>
              <a:rPr lang="en-US" u="sng" dirty="0"/>
              <a:t>v. Wisconsin Dep’t of Taxation </a:t>
            </a:r>
            <a:r>
              <a:rPr lang="en-US" dirty="0"/>
              <a:t/>
            </a:r>
            <a:br>
              <a:rPr lang="en-US" dirty="0"/>
            </a:br>
            <a:r>
              <a:rPr lang="en-US" dirty="0"/>
              <a:t>(WI 1963)</a:t>
            </a:r>
          </a:p>
          <a:p>
            <a:endParaRPr lang="en-US" dirty="0"/>
          </a:p>
          <a:p>
            <a:endParaRPr lang="en-US" dirty="0"/>
          </a:p>
          <a:p>
            <a:endParaRPr lang="en-US" dirty="0"/>
          </a:p>
        </p:txBody>
      </p:sp>
      <p:sp>
        <p:nvSpPr>
          <p:cNvPr id="4" name="Footer Placeholder 3" descr="" title=""/>
          <p:cNvSpPr>
            <a:spLocks noGrp="1"/>
          </p:cNvSpPr>
          <p:nvPr>
            <p:ph type="ftr" sz="quarter" idx="11"/>
          </p:nvPr>
        </p:nvSpPr>
        <p:spPr/>
        <p:txBody>
          <a:bodyPr/>
          <a:lstStyle/>
          <a:p>
            <a:r>
              <a:rPr lang="en-US" smtClean="0"/>
              <a:t>Young Conaway Stargatt &amp; Taylor, LLP ©</a:t>
            </a:r>
            <a:endParaRPr lang="en-US" dirty="0"/>
          </a:p>
        </p:txBody>
      </p:sp>
      <p:sp>
        <p:nvSpPr>
          <p:cNvPr id="5" name="Slide Number Placeholder 4" descr="" title=""/>
          <p:cNvSpPr>
            <a:spLocks noGrp="1"/>
          </p:cNvSpPr>
          <p:nvPr>
            <p:ph type="sldNum" sz="quarter" idx="4"/>
          </p:nvPr>
        </p:nvSpPr>
        <p:spPr/>
        <p:txBody>
          <a:bodyPr/>
          <a:lstStyle/>
          <a:p>
            <a:fld id="{8F082171-9C01-4D28-BF25-1D47EE59F704}" type="slidenum">
              <a:rPr lang="en-US" smtClean="0"/>
              <a:pPr/>
              <a:t>8</a:t>
            </a:fld>
            <a:endParaRPr lang="en-US" dirty="0"/>
          </a:p>
        </p:txBody>
      </p:sp>
      <p:pic>
        <p:nvPicPr>
          <p:cNvPr id="6" name="Picture 5" descr="" title="">
            <a:extLst>
              <a:ext uri="{FF2B5EF4-FFF2-40B4-BE49-F238E27FC236}">
                <a16:creationId xmlns:a16="http://schemas.microsoft.com/office/drawing/2014/main" id="{19C9B93C-F709-4AFD-97DD-D93C75F82C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251"/>
          <a:stretch/>
        </p:blipFill>
        <p:spPr>
          <a:xfrm>
            <a:off x="7102764" y="1870075"/>
            <a:ext cx="4050366" cy="3176306"/>
          </a:xfrm>
          <a:prstGeom prst="rect">
            <a:avLst/>
          </a:prstGeom>
        </p:spPr>
      </p:pic>
    </p:spTree>
    <p:extLst>
      <p:ext uri="{BB962C8B-B14F-4D97-AF65-F5344CB8AC3E}">
        <p14:creationId xmlns:p14="http://schemas.microsoft.com/office/powerpoint/2010/main" val="2762767753"/>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Custom 1">
      <a:dk1>
        <a:srgbClr val="000000"/>
      </a:dk1>
      <a:lt1>
        <a:srgbClr val="FFFFFF"/>
      </a:lt1>
      <a:dk2>
        <a:srgbClr val="420000"/>
      </a:dk2>
      <a:lt2>
        <a:srgbClr val="660000"/>
      </a:lt2>
      <a:accent1>
        <a:srgbClr val="CCCC00"/>
      </a:accent1>
      <a:accent2>
        <a:srgbClr val="002060"/>
      </a:accent2>
      <a:accent3>
        <a:srgbClr val="FFFFFF"/>
      </a:accent3>
      <a:accent4>
        <a:srgbClr val="000000"/>
      </a:accent4>
      <a:accent5>
        <a:srgbClr val="E2E2AA"/>
      </a:accent5>
      <a:accent6>
        <a:srgbClr val="8A8A5C"/>
      </a:accent6>
      <a:hlink>
        <a:srgbClr val="996633"/>
      </a:hlink>
      <a:folHlink>
        <a:srgbClr val="9933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